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712" r:id="rId3"/>
    <p:sldMasterId id="2147483725" r:id="rId4"/>
    <p:sldMasterId id="2147483750" r:id="rId5"/>
    <p:sldMasterId id="2147483776" r:id="rId6"/>
    <p:sldMasterId id="2147483830" r:id="rId7"/>
    <p:sldMasterId id="2147483909" r:id="rId8"/>
    <p:sldMasterId id="2147483934" r:id="rId9"/>
    <p:sldMasterId id="2147484049" r:id="rId10"/>
    <p:sldMasterId id="2147484112" r:id="rId11"/>
    <p:sldMasterId id="2147484199" r:id="rId12"/>
    <p:sldMasterId id="2147484219" r:id="rId13"/>
  </p:sldMasterIdLst>
  <p:notesMasterIdLst>
    <p:notesMasterId r:id="rId33"/>
  </p:notesMasterIdLst>
  <p:handoutMasterIdLst>
    <p:handoutMasterId r:id="rId34"/>
  </p:handoutMasterIdLst>
  <p:sldIdLst>
    <p:sldId id="795" r:id="rId14"/>
    <p:sldId id="892" r:id="rId15"/>
    <p:sldId id="1180" r:id="rId16"/>
    <p:sldId id="898" r:id="rId17"/>
    <p:sldId id="1181" r:id="rId18"/>
    <p:sldId id="800" r:id="rId19"/>
    <p:sldId id="1179" r:id="rId20"/>
    <p:sldId id="1176" r:id="rId21"/>
    <p:sldId id="804" r:id="rId22"/>
    <p:sldId id="807" r:id="rId23"/>
    <p:sldId id="1178" r:id="rId24"/>
    <p:sldId id="981" r:id="rId25"/>
    <p:sldId id="1175" r:id="rId26"/>
    <p:sldId id="1140" r:id="rId27"/>
    <p:sldId id="1160" r:id="rId28"/>
    <p:sldId id="1177" r:id="rId29"/>
    <p:sldId id="1184" r:id="rId30"/>
    <p:sldId id="1183" r:id="rId31"/>
    <p:sldId id="893"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C5E"/>
    <a:srgbClr val="009242"/>
    <a:srgbClr val="00A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8352" autoAdjust="0"/>
  </p:normalViewPr>
  <p:slideViewPr>
    <p:cSldViewPr>
      <p:cViewPr varScale="1">
        <p:scale>
          <a:sx n="57" d="100"/>
          <a:sy n="57" d="100"/>
        </p:scale>
        <p:origin x="-1746" y="-84"/>
      </p:cViewPr>
      <p:guideLst>
        <p:guide orient="horz" pos="2160"/>
        <p:guide pos="2880"/>
      </p:guideLst>
    </p:cSldViewPr>
  </p:slideViewPr>
  <p:outlineViewPr>
    <p:cViewPr>
      <p:scale>
        <a:sx n="33" d="100"/>
        <a:sy n="33" d="100"/>
      </p:scale>
      <p:origin x="0" y="-63426"/>
    </p:cViewPr>
  </p:outlineViewPr>
  <p:notesTextViewPr>
    <p:cViewPr>
      <p:scale>
        <a:sx n="3" d="2"/>
        <a:sy n="3" d="2"/>
      </p:scale>
      <p:origin x="0" y="0"/>
    </p:cViewPr>
  </p:notesTextViewPr>
  <p:sorterViewPr>
    <p:cViewPr>
      <p:scale>
        <a:sx n="100" d="100"/>
        <a:sy n="100" d="100"/>
      </p:scale>
      <p:origin x="0" y="15522"/>
    </p:cViewPr>
  </p:sorterViewPr>
  <p:notesViewPr>
    <p:cSldViewPr>
      <p:cViewPr varScale="1">
        <p:scale>
          <a:sx n="78" d="100"/>
          <a:sy n="78" d="100"/>
        </p:scale>
        <p:origin x="-2022"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A8D57-024C-479A-ABDA-95484AE28F4A}" type="doc">
      <dgm:prSet loTypeId="urn:microsoft.com/office/officeart/2005/8/layout/default" loCatId="list" qsTypeId="urn:microsoft.com/office/officeart/2005/8/quickstyle/simple1" qsCatId="simple" csTypeId="urn:microsoft.com/office/officeart/2005/8/colors/accent6_2" csCatId="accent6"/>
      <dgm:spPr/>
      <dgm:t>
        <a:bodyPr/>
        <a:lstStyle/>
        <a:p>
          <a:endParaRPr lang="en-US"/>
        </a:p>
      </dgm:t>
    </dgm:pt>
    <dgm:pt modelId="{9C8E7944-E723-4A9B-B513-D0EE9CAAD27B}">
      <dgm:prSet custT="1"/>
      <dgm:spPr/>
      <dgm:t>
        <a:bodyPr/>
        <a:lstStyle/>
        <a:p>
          <a:pPr rtl="0"/>
          <a:r>
            <a:rPr lang="en-US" sz="2000" dirty="0" smtClean="0"/>
            <a:t>Community planning &amp; Technical Assistance</a:t>
          </a:r>
          <a:endParaRPr lang="en-US" sz="2000" dirty="0"/>
        </a:p>
      </dgm:t>
    </dgm:pt>
    <dgm:pt modelId="{5ABBC013-C030-49C8-BCCB-4E0A097CBF74}" type="parTrans" cxnId="{7CE6693C-DB4F-4AAE-8D23-45E6FAF118EE}">
      <dgm:prSet/>
      <dgm:spPr/>
      <dgm:t>
        <a:bodyPr/>
        <a:lstStyle/>
        <a:p>
          <a:endParaRPr lang="en-US"/>
        </a:p>
      </dgm:t>
    </dgm:pt>
    <dgm:pt modelId="{1F0EC4D0-DB9B-4BCB-A196-06EFBCD271BD}" type="sibTrans" cxnId="{7CE6693C-DB4F-4AAE-8D23-45E6FAF118EE}">
      <dgm:prSet/>
      <dgm:spPr/>
      <dgm:t>
        <a:bodyPr/>
        <a:lstStyle/>
        <a:p>
          <a:endParaRPr lang="en-US"/>
        </a:p>
      </dgm:t>
    </dgm:pt>
    <dgm:pt modelId="{70437042-A7FF-42C3-906F-9FB1977960DC}">
      <dgm:prSet custT="1"/>
      <dgm:spPr/>
      <dgm:t>
        <a:bodyPr/>
        <a:lstStyle/>
        <a:p>
          <a:pPr rtl="0"/>
          <a:r>
            <a:rPr lang="en-US" sz="2000" dirty="0" smtClean="0"/>
            <a:t>Policy Analysis</a:t>
          </a:r>
          <a:endParaRPr lang="en-US" sz="2000" dirty="0"/>
        </a:p>
      </dgm:t>
    </dgm:pt>
    <dgm:pt modelId="{0F99933C-01F1-4878-A9CD-D2512E8F73D9}" type="parTrans" cxnId="{1262C95D-B094-4C2F-8D18-0E25E76A5114}">
      <dgm:prSet/>
      <dgm:spPr/>
      <dgm:t>
        <a:bodyPr/>
        <a:lstStyle/>
        <a:p>
          <a:endParaRPr lang="en-US"/>
        </a:p>
      </dgm:t>
    </dgm:pt>
    <dgm:pt modelId="{15B4B46B-A7A4-4F4C-B33F-813D3AD1067F}" type="sibTrans" cxnId="{1262C95D-B094-4C2F-8D18-0E25E76A5114}">
      <dgm:prSet/>
      <dgm:spPr/>
      <dgm:t>
        <a:bodyPr/>
        <a:lstStyle/>
        <a:p>
          <a:endParaRPr lang="en-US"/>
        </a:p>
      </dgm:t>
    </dgm:pt>
    <dgm:pt modelId="{DBD12513-FBC6-4F3B-BA44-D334B2AE13B5}">
      <dgm:prSet custT="1"/>
      <dgm:spPr/>
      <dgm:t>
        <a:bodyPr/>
        <a:lstStyle/>
        <a:p>
          <a:pPr rtl="0"/>
          <a:r>
            <a:rPr lang="en-US" sz="2000" dirty="0" smtClean="0"/>
            <a:t>Training/teaching</a:t>
          </a:r>
          <a:endParaRPr lang="en-US" sz="2000" dirty="0"/>
        </a:p>
      </dgm:t>
    </dgm:pt>
    <dgm:pt modelId="{5BECA4A1-1369-481B-AFAD-1E26B679CD77}" type="parTrans" cxnId="{E17D7642-C59B-48C1-BA53-07C1119E5357}">
      <dgm:prSet/>
      <dgm:spPr/>
      <dgm:t>
        <a:bodyPr/>
        <a:lstStyle/>
        <a:p>
          <a:endParaRPr lang="en-US"/>
        </a:p>
      </dgm:t>
    </dgm:pt>
    <dgm:pt modelId="{FFD79ECE-388A-47B9-A9DF-65F7D7548204}" type="sibTrans" cxnId="{E17D7642-C59B-48C1-BA53-07C1119E5357}">
      <dgm:prSet/>
      <dgm:spPr/>
      <dgm:t>
        <a:bodyPr/>
        <a:lstStyle/>
        <a:p>
          <a:endParaRPr lang="en-US"/>
        </a:p>
      </dgm:t>
    </dgm:pt>
    <dgm:pt modelId="{47D73088-5DFF-49A1-A558-88E4E7684B3A}">
      <dgm:prSet custT="1"/>
      <dgm:spPr/>
      <dgm:t>
        <a:bodyPr/>
        <a:lstStyle/>
        <a:p>
          <a:pPr rtl="0"/>
          <a:r>
            <a:rPr lang="en-US" sz="2000" dirty="0" smtClean="0"/>
            <a:t>Research</a:t>
          </a:r>
          <a:endParaRPr lang="en-US" sz="2000" dirty="0"/>
        </a:p>
      </dgm:t>
    </dgm:pt>
    <dgm:pt modelId="{785A2314-B5EE-4192-A764-AAD749F57DFF}" type="parTrans" cxnId="{4C2732C3-1D18-47C7-9AC3-B16FDB13148B}">
      <dgm:prSet/>
      <dgm:spPr/>
      <dgm:t>
        <a:bodyPr/>
        <a:lstStyle/>
        <a:p>
          <a:endParaRPr lang="en-US"/>
        </a:p>
      </dgm:t>
    </dgm:pt>
    <dgm:pt modelId="{CD3117C4-E9D6-4F8C-88A7-312EBB0817CF}" type="sibTrans" cxnId="{4C2732C3-1D18-47C7-9AC3-B16FDB13148B}">
      <dgm:prSet/>
      <dgm:spPr/>
      <dgm:t>
        <a:bodyPr/>
        <a:lstStyle/>
        <a:p>
          <a:endParaRPr lang="en-US"/>
        </a:p>
      </dgm:t>
    </dgm:pt>
    <dgm:pt modelId="{512EDCB6-D42E-42C5-B1CC-7D05D5E92195}">
      <dgm:prSet custT="1"/>
      <dgm:spPr/>
      <dgm:t>
        <a:bodyPr/>
        <a:lstStyle/>
        <a:p>
          <a:pPr rtl="0"/>
          <a:r>
            <a:rPr lang="en-US" sz="2000" dirty="0" smtClean="0"/>
            <a:t>Informed dialogue</a:t>
          </a:r>
          <a:endParaRPr lang="en-US" sz="2000" dirty="0"/>
        </a:p>
      </dgm:t>
    </dgm:pt>
    <dgm:pt modelId="{C57AA9C8-3E89-4AEB-80C7-D05137E2D976}" type="parTrans" cxnId="{BCE90077-3D4B-4528-A864-4BEB74C2B650}">
      <dgm:prSet/>
      <dgm:spPr/>
      <dgm:t>
        <a:bodyPr/>
        <a:lstStyle/>
        <a:p>
          <a:endParaRPr lang="en-US"/>
        </a:p>
      </dgm:t>
    </dgm:pt>
    <dgm:pt modelId="{C3BC5E5F-A78B-4E89-8CA9-1ACBCA12D2BC}" type="sibTrans" cxnId="{BCE90077-3D4B-4528-A864-4BEB74C2B650}">
      <dgm:prSet/>
      <dgm:spPr/>
      <dgm:t>
        <a:bodyPr/>
        <a:lstStyle/>
        <a:p>
          <a:endParaRPr lang="en-US"/>
        </a:p>
      </dgm:t>
    </dgm:pt>
    <dgm:pt modelId="{D12D973D-D9B3-4415-95FA-2F83011DB17C}" type="pres">
      <dgm:prSet presAssocID="{693A8D57-024C-479A-ABDA-95484AE28F4A}" presName="diagram" presStyleCnt="0">
        <dgm:presLayoutVars>
          <dgm:dir/>
          <dgm:resizeHandles val="exact"/>
        </dgm:presLayoutVars>
      </dgm:prSet>
      <dgm:spPr/>
      <dgm:t>
        <a:bodyPr/>
        <a:lstStyle/>
        <a:p>
          <a:endParaRPr lang="en-US"/>
        </a:p>
      </dgm:t>
    </dgm:pt>
    <dgm:pt modelId="{3275E8C2-5B1C-4C0C-9446-CEC01007CFF2}" type="pres">
      <dgm:prSet presAssocID="{9C8E7944-E723-4A9B-B513-D0EE9CAAD27B}" presName="node" presStyleLbl="node1" presStyleIdx="0" presStyleCnt="5">
        <dgm:presLayoutVars>
          <dgm:bulletEnabled val="1"/>
        </dgm:presLayoutVars>
      </dgm:prSet>
      <dgm:spPr/>
      <dgm:t>
        <a:bodyPr/>
        <a:lstStyle/>
        <a:p>
          <a:endParaRPr lang="en-US"/>
        </a:p>
      </dgm:t>
    </dgm:pt>
    <dgm:pt modelId="{553DD359-DD03-4E57-8F8F-DFE6E34477EB}" type="pres">
      <dgm:prSet presAssocID="{1F0EC4D0-DB9B-4BCB-A196-06EFBCD271BD}" presName="sibTrans" presStyleCnt="0"/>
      <dgm:spPr/>
    </dgm:pt>
    <dgm:pt modelId="{60E098A6-7985-4FA0-B895-566DAA8FEEAE}" type="pres">
      <dgm:prSet presAssocID="{70437042-A7FF-42C3-906F-9FB1977960DC}" presName="node" presStyleLbl="node1" presStyleIdx="1" presStyleCnt="5">
        <dgm:presLayoutVars>
          <dgm:bulletEnabled val="1"/>
        </dgm:presLayoutVars>
      </dgm:prSet>
      <dgm:spPr/>
      <dgm:t>
        <a:bodyPr/>
        <a:lstStyle/>
        <a:p>
          <a:endParaRPr lang="en-US"/>
        </a:p>
      </dgm:t>
    </dgm:pt>
    <dgm:pt modelId="{7B37B86D-1C52-432A-B760-8CF6D120C7CF}" type="pres">
      <dgm:prSet presAssocID="{15B4B46B-A7A4-4F4C-B33F-813D3AD1067F}" presName="sibTrans" presStyleCnt="0"/>
      <dgm:spPr/>
    </dgm:pt>
    <dgm:pt modelId="{63341F93-3B25-4359-AB82-470CEA371C59}" type="pres">
      <dgm:prSet presAssocID="{DBD12513-FBC6-4F3B-BA44-D334B2AE13B5}" presName="node" presStyleLbl="node1" presStyleIdx="2" presStyleCnt="5">
        <dgm:presLayoutVars>
          <dgm:bulletEnabled val="1"/>
        </dgm:presLayoutVars>
      </dgm:prSet>
      <dgm:spPr/>
      <dgm:t>
        <a:bodyPr/>
        <a:lstStyle/>
        <a:p>
          <a:endParaRPr lang="en-US"/>
        </a:p>
      </dgm:t>
    </dgm:pt>
    <dgm:pt modelId="{6262CFE1-9490-44CF-A7BD-12A9654EBA38}" type="pres">
      <dgm:prSet presAssocID="{FFD79ECE-388A-47B9-A9DF-65F7D7548204}" presName="sibTrans" presStyleCnt="0"/>
      <dgm:spPr/>
    </dgm:pt>
    <dgm:pt modelId="{4ACD585E-8FFA-45CA-A1BF-EC5E1ACA061C}" type="pres">
      <dgm:prSet presAssocID="{47D73088-5DFF-49A1-A558-88E4E7684B3A}" presName="node" presStyleLbl="node1" presStyleIdx="3" presStyleCnt="5">
        <dgm:presLayoutVars>
          <dgm:bulletEnabled val="1"/>
        </dgm:presLayoutVars>
      </dgm:prSet>
      <dgm:spPr/>
      <dgm:t>
        <a:bodyPr/>
        <a:lstStyle/>
        <a:p>
          <a:endParaRPr lang="en-US"/>
        </a:p>
      </dgm:t>
    </dgm:pt>
    <dgm:pt modelId="{9955C758-6249-407E-BBA7-79CABB7E0580}" type="pres">
      <dgm:prSet presAssocID="{CD3117C4-E9D6-4F8C-88A7-312EBB0817CF}" presName="sibTrans" presStyleCnt="0"/>
      <dgm:spPr/>
    </dgm:pt>
    <dgm:pt modelId="{60084330-6E10-4E85-B632-FBB396D24D41}" type="pres">
      <dgm:prSet presAssocID="{512EDCB6-D42E-42C5-B1CC-7D05D5E92195}" presName="node" presStyleLbl="node1" presStyleIdx="4" presStyleCnt="5">
        <dgm:presLayoutVars>
          <dgm:bulletEnabled val="1"/>
        </dgm:presLayoutVars>
      </dgm:prSet>
      <dgm:spPr/>
      <dgm:t>
        <a:bodyPr/>
        <a:lstStyle/>
        <a:p>
          <a:endParaRPr lang="en-US"/>
        </a:p>
      </dgm:t>
    </dgm:pt>
  </dgm:ptLst>
  <dgm:cxnLst>
    <dgm:cxn modelId="{58FD445D-7971-4A8E-B409-E3066AEED5CD}" type="presOf" srcId="{DBD12513-FBC6-4F3B-BA44-D334B2AE13B5}" destId="{63341F93-3B25-4359-AB82-470CEA371C59}" srcOrd="0" destOrd="0" presId="urn:microsoft.com/office/officeart/2005/8/layout/default"/>
    <dgm:cxn modelId="{64E40B8C-2C1E-4498-AEBD-2D8D8F1AD563}" type="presOf" srcId="{693A8D57-024C-479A-ABDA-95484AE28F4A}" destId="{D12D973D-D9B3-4415-95FA-2F83011DB17C}" srcOrd="0" destOrd="0" presId="urn:microsoft.com/office/officeart/2005/8/layout/default"/>
    <dgm:cxn modelId="{BCE90077-3D4B-4528-A864-4BEB74C2B650}" srcId="{693A8D57-024C-479A-ABDA-95484AE28F4A}" destId="{512EDCB6-D42E-42C5-B1CC-7D05D5E92195}" srcOrd="4" destOrd="0" parTransId="{C57AA9C8-3E89-4AEB-80C7-D05137E2D976}" sibTransId="{C3BC5E5F-A78B-4E89-8CA9-1ACBCA12D2BC}"/>
    <dgm:cxn modelId="{F2BB90FB-944E-451C-BC65-2CA400DA682B}" type="presOf" srcId="{47D73088-5DFF-49A1-A558-88E4E7684B3A}" destId="{4ACD585E-8FFA-45CA-A1BF-EC5E1ACA061C}" srcOrd="0" destOrd="0" presId="urn:microsoft.com/office/officeart/2005/8/layout/default"/>
    <dgm:cxn modelId="{58F836BB-4986-428A-B479-CAD6F4A4FF85}" type="presOf" srcId="{512EDCB6-D42E-42C5-B1CC-7D05D5E92195}" destId="{60084330-6E10-4E85-B632-FBB396D24D41}" srcOrd="0" destOrd="0" presId="urn:microsoft.com/office/officeart/2005/8/layout/default"/>
    <dgm:cxn modelId="{1262C95D-B094-4C2F-8D18-0E25E76A5114}" srcId="{693A8D57-024C-479A-ABDA-95484AE28F4A}" destId="{70437042-A7FF-42C3-906F-9FB1977960DC}" srcOrd="1" destOrd="0" parTransId="{0F99933C-01F1-4878-A9CD-D2512E8F73D9}" sibTransId="{15B4B46B-A7A4-4F4C-B33F-813D3AD1067F}"/>
    <dgm:cxn modelId="{4C2732C3-1D18-47C7-9AC3-B16FDB13148B}" srcId="{693A8D57-024C-479A-ABDA-95484AE28F4A}" destId="{47D73088-5DFF-49A1-A558-88E4E7684B3A}" srcOrd="3" destOrd="0" parTransId="{785A2314-B5EE-4192-A764-AAD749F57DFF}" sibTransId="{CD3117C4-E9D6-4F8C-88A7-312EBB0817CF}"/>
    <dgm:cxn modelId="{E17D7642-C59B-48C1-BA53-07C1119E5357}" srcId="{693A8D57-024C-479A-ABDA-95484AE28F4A}" destId="{DBD12513-FBC6-4F3B-BA44-D334B2AE13B5}" srcOrd="2" destOrd="0" parTransId="{5BECA4A1-1369-481B-AFAD-1E26B679CD77}" sibTransId="{FFD79ECE-388A-47B9-A9DF-65F7D7548204}"/>
    <dgm:cxn modelId="{7CE6693C-DB4F-4AAE-8D23-45E6FAF118EE}" srcId="{693A8D57-024C-479A-ABDA-95484AE28F4A}" destId="{9C8E7944-E723-4A9B-B513-D0EE9CAAD27B}" srcOrd="0" destOrd="0" parTransId="{5ABBC013-C030-49C8-BCCB-4E0A097CBF74}" sibTransId="{1F0EC4D0-DB9B-4BCB-A196-06EFBCD271BD}"/>
    <dgm:cxn modelId="{C8CA9867-AABE-4049-96B8-A4A380EB4812}" type="presOf" srcId="{9C8E7944-E723-4A9B-B513-D0EE9CAAD27B}" destId="{3275E8C2-5B1C-4C0C-9446-CEC01007CFF2}" srcOrd="0" destOrd="0" presId="urn:microsoft.com/office/officeart/2005/8/layout/default"/>
    <dgm:cxn modelId="{8C166CAB-9D2C-4521-A519-7FAB5C6CA367}" type="presOf" srcId="{70437042-A7FF-42C3-906F-9FB1977960DC}" destId="{60E098A6-7985-4FA0-B895-566DAA8FEEAE}" srcOrd="0" destOrd="0" presId="urn:microsoft.com/office/officeart/2005/8/layout/default"/>
    <dgm:cxn modelId="{C13B5D76-9FF5-45F3-A2AB-0E585DD264D3}" type="presParOf" srcId="{D12D973D-D9B3-4415-95FA-2F83011DB17C}" destId="{3275E8C2-5B1C-4C0C-9446-CEC01007CFF2}" srcOrd="0" destOrd="0" presId="urn:microsoft.com/office/officeart/2005/8/layout/default"/>
    <dgm:cxn modelId="{E6C0278D-3912-4103-A78D-BE0C70B20B43}" type="presParOf" srcId="{D12D973D-D9B3-4415-95FA-2F83011DB17C}" destId="{553DD359-DD03-4E57-8F8F-DFE6E34477EB}" srcOrd="1" destOrd="0" presId="urn:microsoft.com/office/officeart/2005/8/layout/default"/>
    <dgm:cxn modelId="{49E50986-A922-46E8-BF45-3EBE77CDCD52}" type="presParOf" srcId="{D12D973D-D9B3-4415-95FA-2F83011DB17C}" destId="{60E098A6-7985-4FA0-B895-566DAA8FEEAE}" srcOrd="2" destOrd="0" presId="urn:microsoft.com/office/officeart/2005/8/layout/default"/>
    <dgm:cxn modelId="{22779987-BC4C-4739-BC05-C03A77294CA2}" type="presParOf" srcId="{D12D973D-D9B3-4415-95FA-2F83011DB17C}" destId="{7B37B86D-1C52-432A-B760-8CF6D120C7CF}" srcOrd="3" destOrd="0" presId="urn:microsoft.com/office/officeart/2005/8/layout/default"/>
    <dgm:cxn modelId="{A0A26E5A-7658-4E17-8B5A-35F72A8A3957}" type="presParOf" srcId="{D12D973D-D9B3-4415-95FA-2F83011DB17C}" destId="{63341F93-3B25-4359-AB82-470CEA371C59}" srcOrd="4" destOrd="0" presId="urn:microsoft.com/office/officeart/2005/8/layout/default"/>
    <dgm:cxn modelId="{09A2774B-997B-40FD-BE80-77EBE87B72C0}" type="presParOf" srcId="{D12D973D-D9B3-4415-95FA-2F83011DB17C}" destId="{6262CFE1-9490-44CF-A7BD-12A9654EBA38}" srcOrd="5" destOrd="0" presId="urn:microsoft.com/office/officeart/2005/8/layout/default"/>
    <dgm:cxn modelId="{762896D9-188B-43EE-A122-09B6D86D2680}" type="presParOf" srcId="{D12D973D-D9B3-4415-95FA-2F83011DB17C}" destId="{4ACD585E-8FFA-45CA-A1BF-EC5E1ACA061C}" srcOrd="6" destOrd="0" presId="urn:microsoft.com/office/officeart/2005/8/layout/default"/>
    <dgm:cxn modelId="{7D1C9DE0-77DC-473C-97ED-AE2F221A4170}" type="presParOf" srcId="{D12D973D-D9B3-4415-95FA-2F83011DB17C}" destId="{9955C758-6249-407E-BBA7-79CABB7E0580}" srcOrd="7" destOrd="0" presId="urn:microsoft.com/office/officeart/2005/8/layout/default"/>
    <dgm:cxn modelId="{3E77B3D9-D4DB-42C6-B696-BD7C5AAFA7E3}" type="presParOf" srcId="{D12D973D-D9B3-4415-95FA-2F83011DB17C}" destId="{60084330-6E10-4E85-B632-FBB396D24D4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943D0-AB29-4931-AD32-B661751FBEC3}"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79B7A2D2-D572-417C-B5FF-6A508E887F89}">
      <dgm:prSet custT="1"/>
      <dgm:spPr>
        <a:solidFill>
          <a:schemeClr val="accent5">
            <a:lumMod val="20000"/>
            <a:lumOff val="80000"/>
            <a:alpha val="50000"/>
          </a:schemeClr>
        </a:solidFill>
      </dgm:spPr>
      <dgm:t>
        <a:bodyPr/>
        <a:lstStyle/>
        <a:p>
          <a:pPr rtl="0"/>
          <a:r>
            <a:rPr lang="en-US" sz="2000" b="1" dirty="0" smtClean="0">
              <a:solidFill>
                <a:schemeClr val="bg1"/>
              </a:solidFill>
            </a:rPr>
            <a:t>Community planning &amp; design</a:t>
          </a:r>
          <a:endParaRPr lang="en-US" sz="2000" b="1" dirty="0">
            <a:solidFill>
              <a:schemeClr val="bg1"/>
            </a:solidFill>
          </a:endParaRPr>
        </a:p>
      </dgm:t>
    </dgm:pt>
    <dgm:pt modelId="{CFF61A9B-D76E-47CC-ADF4-F7D8582C7308}" type="parTrans" cxnId="{DEFFD724-FEA1-43BC-8C47-0F155E0EB22D}">
      <dgm:prSet/>
      <dgm:spPr/>
      <dgm:t>
        <a:bodyPr/>
        <a:lstStyle/>
        <a:p>
          <a:endParaRPr lang="en-US"/>
        </a:p>
      </dgm:t>
    </dgm:pt>
    <dgm:pt modelId="{EFD86C4E-C960-4F5F-A188-0B73C5651510}" type="sibTrans" cxnId="{DEFFD724-FEA1-43BC-8C47-0F155E0EB22D}">
      <dgm:prSet/>
      <dgm:spPr/>
      <dgm:t>
        <a:bodyPr/>
        <a:lstStyle/>
        <a:p>
          <a:endParaRPr lang="en-US"/>
        </a:p>
      </dgm:t>
    </dgm:pt>
    <dgm:pt modelId="{BD180F6C-2980-4365-82D0-F08E3F5B2C22}">
      <dgm:prSet custT="1"/>
      <dgm:spPr/>
      <dgm:t>
        <a:bodyPr/>
        <a:lstStyle/>
        <a:p>
          <a:pPr rtl="0"/>
          <a:r>
            <a:rPr lang="en-US" sz="2000" b="1" dirty="0" smtClean="0">
              <a:solidFill>
                <a:schemeClr val="bg1"/>
              </a:solidFill>
            </a:rPr>
            <a:t>Public Policy</a:t>
          </a:r>
          <a:endParaRPr lang="en-US" sz="2000" b="1" dirty="0">
            <a:solidFill>
              <a:schemeClr val="bg1"/>
            </a:solidFill>
          </a:endParaRPr>
        </a:p>
      </dgm:t>
    </dgm:pt>
    <dgm:pt modelId="{74E78F32-E9CF-4FD9-A596-F29C00C104E6}" type="parTrans" cxnId="{5702F2A8-CD90-4414-88D0-58236C72D368}">
      <dgm:prSet/>
      <dgm:spPr/>
      <dgm:t>
        <a:bodyPr/>
        <a:lstStyle/>
        <a:p>
          <a:endParaRPr lang="en-US"/>
        </a:p>
      </dgm:t>
    </dgm:pt>
    <dgm:pt modelId="{9C087589-5554-460C-9E91-8183BCD3940F}" type="sibTrans" cxnId="{5702F2A8-CD90-4414-88D0-58236C72D368}">
      <dgm:prSet/>
      <dgm:spPr/>
      <dgm:t>
        <a:bodyPr/>
        <a:lstStyle/>
        <a:p>
          <a:endParaRPr lang="en-US"/>
        </a:p>
      </dgm:t>
    </dgm:pt>
    <dgm:pt modelId="{9313E387-31F1-4382-9B2B-4193B01713B3}">
      <dgm:prSet custT="1"/>
      <dgm:spPr/>
      <dgm:t>
        <a:bodyPr/>
        <a:lstStyle/>
        <a:p>
          <a:pPr rtl="0"/>
          <a:r>
            <a:rPr lang="en-US" sz="2000" b="1" dirty="0" smtClean="0">
              <a:solidFill>
                <a:schemeClr val="bg1"/>
              </a:solidFill>
            </a:rPr>
            <a:t>Public Health</a:t>
          </a:r>
          <a:endParaRPr lang="en-US" sz="2000" b="1" dirty="0">
            <a:solidFill>
              <a:schemeClr val="bg1"/>
            </a:solidFill>
          </a:endParaRPr>
        </a:p>
      </dgm:t>
    </dgm:pt>
    <dgm:pt modelId="{BDCC8AB1-938F-408E-93F7-CE5E86E0335B}" type="parTrans" cxnId="{4F1B1D11-A1FF-4723-A81A-7901324D028B}">
      <dgm:prSet/>
      <dgm:spPr/>
      <dgm:t>
        <a:bodyPr/>
        <a:lstStyle/>
        <a:p>
          <a:endParaRPr lang="en-US"/>
        </a:p>
      </dgm:t>
    </dgm:pt>
    <dgm:pt modelId="{C9AF2346-3675-496D-A950-3E2DE6597B7E}" type="sibTrans" cxnId="{4F1B1D11-A1FF-4723-A81A-7901324D028B}">
      <dgm:prSet/>
      <dgm:spPr/>
      <dgm:t>
        <a:bodyPr/>
        <a:lstStyle/>
        <a:p>
          <a:endParaRPr lang="en-US"/>
        </a:p>
      </dgm:t>
    </dgm:pt>
    <dgm:pt modelId="{39CC2926-EA1C-45A9-A92A-7CAC3218E3FB}">
      <dgm:prSet custT="1"/>
      <dgm:spPr/>
      <dgm:t>
        <a:bodyPr/>
        <a:lstStyle/>
        <a:p>
          <a:pPr rtl="0"/>
          <a:r>
            <a:rPr lang="en-US" sz="2000" b="1" dirty="0" smtClean="0">
              <a:solidFill>
                <a:schemeClr val="bg1"/>
              </a:solidFill>
            </a:rPr>
            <a:t>Health Admin</a:t>
          </a:r>
          <a:endParaRPr lang="en-US" sz="2000" b="1" dirty="0">
            <a:solidFill>
              <a:schemeClr val="bg1"/>
            </a:solidFill>
          </a:endParaRPr>
        </a:p>
      </dgm:t>
    </dgm:pt>
    <dgm:pt modelId="{F43ED1EA-CAE3-43E1-A9A2-E20DEF5CD44E}" type="parTrans" cxnId="{9056946C-7181-46D1-9383-6A1E073D474A}">
      <dgm:prSet/>
      <dgm:spPr/>
      <dgm:t>
        <a:bodyPr/>
        <a:lstStyle/>
        <a:p>
          <a:endParaRPr lang="en-US"/>
        </a:p>
      </dgm:t>
    </dgm:pt>
    <dgm:pt modelId="{DA5ADA3B-E64E-4A8B-A87B-A1903A032C7E}" type="sibTrans" cxnId="{9056946C-7181-46D1-9383-6A1E073D474A}">
      <dgm:prSet/>
      <dgm:spPr/>
      <dgm:t>
        <a:bodyPr/>
        <a:lstStyle/>
        <a:p>
          <a:endParaRPr lang="en-US"/>
        </a:p>
      </dgm:t>
    </dgm:pt>
    <dgm:pt modelId="{AF1B2E17-7BBF-4801-A6B4-881E04B9217E}" type="pres">
      <dgm:prSet presAssocID="{59A943D0-AB29-4931-AD32-B661751FBEC3}" presName="compositeShape" presStyleCnt="0">
        <dgm:presLayoutVars>
          <dgm:chMax val="7"/>
          <dgm:dir/>
          <dgm:resizeHandles val="exact"/>
        </dgm:presLayoutVars>
      </dgm:prSet>
      <dgm:spPr/>
      <dgm:t>
        <a:bodyPr/>
        <a:lstStyle/>
        <a:p>
          <a:endParaRPr lang="en-US"/>
        </a:p>
      </dgm:t>
    </dgm:pt>
    <dgm:pt modelId="{C4FD5EE5-C5FC-4FB0-9B1D-43FD64751D2B}" type="pres">
      <dgm:prSet presAssocID="{79B7A2D2-D572-417C-B5FF-6A508E887F89}" presName="circ1" presStyleLbl="vennNode1" presStyleIdx="0" presStyleCnt="4" custScaleX="108135" custScaleY="112013"/>
      <dgm:spPr/>
      <dgm:t>
        <a:bodyPr/>
        <a:lstStyle/>
        <a:p>
          <a:endParaRPr lang="en-US"/>
        </a:p>
      </dgm:t>
    </dgm:pt>
    <dgm:pt modelId="{EDFB1632-664E-4E86-8012-A25A6A257BD0}" type="pres">
      <dgm:prSet presAssocID="{79B7A2D2-D572-417C-B5FF-6A508E887F89}" presName="circ1Tx" presStyleLbl="revTx" presStyleIdx="0" presStyleCnt="0">
        <dgm:presLayoutVars>
          <dgm:chMax val="0"/>
          <dgm:chPref val="0"/>
          <dgm:bulletEnabled val="1"/>
        </dgm:presLayoutVars>
      </dgm:prSet>
      <dgm:spPr/>
      <dgm:t>
        <a:bodyPr/>
        <a:lstStyle/>
        <a:p>
          <a:endParaRPr lang="en-US"/>
        </a:p>
      </dgm:t>
    </dgm:pt>
    <dgm:pt modelId="{5938E393-A39E-4559-AD23-1D01392BD57B}" type="pres">
      <dgm:prSet presAssocID="{BD180F6C-2980-4365-82D0-F08E3F5B2C22}" presName="circ2" presStyleLbl="vennNode1" presStyleIdx="1" presStyleCnt="4" custScaleX="113208" custScaleY="106523"/>
      <dgm:spPr/>
      <dgm:t>
        <a:bodyPr/>
        <a:lstStyle/>
        <a:p>
          <a:endParaRPr lang="en-US"/>
        </a:p>
      </dgm:t>
    </dgm:pt>
    <dgm:pt modelId="{E7F966DC-E20F-4D45-9A3B-C5088EF59023}" type="pres">
      <dgm:prSet presAssocID="{BD180F6C-2980-4365-82D0-F08E3F5B2C22}" presName="circ2Tx" presStyleLbl="revTx" presStyleIdx="0" presStyleCnt="0">
        <dgm:presLayoutVars>
          <dgm:chMax val="0"/>
          <dgm:chPref val="0"/>
          <dgm:bulletEnabled val="1"/>
        </dgm:presLayoutVars>
      </dgm:prSet>
      <dgm:spPr/>
      <dgm:t>
        <a:bodyPr/>
        <a:lstStyle/>
        <a:p>
          <a:endParaRPr lang="en-US"/>
        </a:p>
      </dgm:t>
    </dgm:pt>
    <dgm:pt modelId="{D605C0C1-ACF2-42EF-BB89-A998A1D79D7D}" type="pres">
      <dgm:prSet presAssocID="{9313E387-31F1-4382-9B2B-4193B01713B3}" presName="circ3" presStyleLbl="vennNode1" presStyleIdx="2" presStyleCnt="4" custScaleX="109452" custLinFactNeighborX="-6626" custLinFactNeighborY="2917"/>
      <dgm:spPr/>
      <dgm:t>
        <a:bodyPr/>
        <a:lstStyle/>
        <a:p>
          <a:endParaRPr lang="en-US"/>
        </a:p>
      </dgm:t>
    </dgm:pt>
    <dgm:pt modelId="{E4DC768A-4D8A-44AB-8A9E-C30CAA01365A}" type="pres">
      <dgm:prSet presAssocID="{9313E387-31F1-4382-9B2B-4193B01713B3}" presName="circ3Tx" presStyleLbl="revTx" presStyleIdx="0" presStyleCnt="0">
        <dgm:presLayoutVars>
          <dgm:chMax val="0"/>
          <dgm:chPref val="0"/>
          <dgm:bulletEnabled val="1"/>
        </dgm:presLayoutVars>
      </dgm:prSet>
      <dgm:spPr/>
      <dgm:t>
        <a:bodyPr/>
        <a:lstStyle/>
        <a:p>
          <a:endParaRPr lang="en-US"/>
        </a:p>
      </dgm:t>
    </dgm:pt>
    <dgm:pt modelId="{8F0A641F-8028-4EE6-A020-2109DB3108BA}" type="pres">
      <dgm:prSet presAssocID="{39CC2926-EA1C-45A9-A92A-7CAC3218E3FB}" presName="circ4" presStyleLbl="vennNode1" presStyleIdx="3" presStyleCnt="4" custScaleX="112886" custScaleY="100045" custLinFactNeighborX="-1765" custLinFactNeighborY="-2026"/>
      <dgm:spPr/>
      <dgm:t>
        <a:bodyPr/>
        <a:lstStyle/>
        <a:p>
          <a:endParaRPr lang="en-US"/>
        </a:p>
      </dgm:t>
    </dgm:pt>
    <dgm:pt modelId="{2768CE5D-204D-49B4-A78F-CD59655BE93D}" type="pres">
      <dgm:prSet presAssocID="{39CC2926-EA1C-45A9-A92A-7CAC3218E3FB}" presName="circ4Tx" presStyleLbl="revTx" presStyleIdx="0" presStyleCnt="0">
        <dgm:presLayoutVars>
          <dgm:chMax val="0"/>
          <dgm:chPref val="0"/>
          <dgm:bulletEnabled val="1"/>
        </dgm:presLayoutVars>
      </dgm:prSet>
      <dgm:spPr/>
      <dgm:t>
        <a:bodyPr/>
        <a:lstStyle/>
        <a:p>
          <a:endParaRPr lang="en-US"/>
        </a:p>
      </dgm:t>
    </dgm:pt>
  </dgm:ptLst>
  <dgm:cxnLst>
    <dgm:cxn modelId="{65946F73-1FA3-44F6-89DC-2775E36A61F7}" type="presOf" srcId="{9313E387-31F1-4382-9B2B-4193B01713B3}" destId="{D605C0C1-ACF2-42EF-BB89-A998A1D79D7D}" srcOrd="0" destOrd="0" presId="urn:microsoft.com/office/officeart/2005/8/layout/venn1"/>
    <dgm:cxn modelId="{DEFFD724-FEA1-43BC-8C47-0F155E0EB22D}" srcId="{59A943D0-AB29-4931-AD32-B661751FBEC3}" destId="{79B7A2D2-D572-417C-B5FF-6A508E887F89}" srcOrd="0" destOrd="0" parTransId="{CFF61A9B-D76E-47CC-ADF4-F7D8582C7308}" sibTransId="{EFD86C4E-C960-4F5F-A188-0B73C5651510}"/>
    <dgm:cxn modelId="{4E82F1E4-4F25-466A-89CC-63D0AB2798E5}" type="presOf" srcId="{BD180F6C-2980-4365-82D0-F08E3F5B2C22}" destId="{E7F966DC-E20F-4D45-9A3B-C5088EF59023}" srcOrd="1" destOrd="0" presId="urn:microsoft.com/office/officeart/2005/8/layout/venn1"/>
    <dgm:cxn modelId="{4DA2EC21-7313-47ED-8473-DD5C0DBA02D6}" type="presOf" srcId="{39CC2926-EA1C-45A9-A92A-7CAC3218E3FB}" destId="{8F0A641F-8028-4EE6-A020-2109DB3108BA}" srcOrd="0" destOrd="0" presId="urn:microsoft.com/office/officeart/2005/8/layout/venn1"/>
    <dgm:cxn modelId="{4D46ADDE-D999-40E5-96C7-66277465022B}" type="presOf" srcId="{39CC2926-EA1C-45A9-A92A-7CAC3218E3FB}" destId="{2768CE5D-204D-49B4-A78F-CD59655BE93D}" srcOrd="1" destOrd="0" presId="urn:microsoft.com/office/officeart/2005/8/layout/venn1"/>
    <dgm:cxn modelId="{4F1B1D11-A1FF-4723-A81A-7901324D028B}" srcId="{59A943D0-AB29-4931-AD32-B661751FBEC3}" destId="{9313E387-31F1-4382-9B2B-4193B01713B3}" srcOrd="2" destOrd="0" parTransId="{BDCC8AB1-938F-408E-93F7-CE5E86E0335B}" sibTransId="{C9AF2346-3675-496D-A950-3E2DE6597B7E}"/>
    <dgm:cxn modelId="{67322B88-5DDF-4465-BD01-71116F3BF277}" type="presOf" srcId="{79B7A2D2-D572-417C-B5FF-6A508E887F89}" destId="{EDFB1632-664E-4E86-8012-A25A6A257BD0}" srcOrd="1" destOrd="0" presId="urn:microsoft.com/office/officeart/2005/8/layout/venn1"/>
    <dgm:cxn modelId="{FB1E50B7-1E3F-4A93-A280-D4DC3AA58260}" type="presOf" srcId="{79B7A2D2-D572-417C-B5FF-6A508E887F89}" destId="{C4FD5EE5-C5FC-4FB0-9B1D-43FD64751D2B}" srcOrd="0" destOrd="0" presId="urn:microsoft.com/office/officeart/2005/8/layout/venn1"/>
    <dgm:cxn modelId="{A14CD58A-ED3F-4EA8-8806-1CE4A1DAB16C}" type="presOf" srcId="{59A943D0-AB29-4931-AD32-B661751FBEC3}" destId="{AF1B2E17-7BBF-4801-A6B4-881E04B9217E}" srcOrd="0" destOrd="0" presId="urn:microsoft.com/office/officeart/2005/8/layout/venn1"/>
    <dgm:cxn modelId="{9056946C-7181-46D1-9383-6A1E073D474A}" srcId="{59A943D0-AB29-4931-AD32-B661751FBEC3}" destId="{39CC2926-EA1C-45A9-A92A-7CAC3218E3FB}" srcOrd="3" destOrd="0" parTransId="{F43ED1EA-CAE3-43E1-A9A2-E20DEF5CD44E}" sibTransId="{DA5ADA3B-E64E-4A8B-A87B-A1903A032C7E}"/>
    <dgm:cxn modelId="{DD12C223-E540-4E52-9083-709070BE27B8}" type="presOf" srcId="{9313E387-31F1-4382-9B2B-4193B01713B3}" destId="{E4DC768A-4D8A-44AB-8A9E-C30CAA01365A}" srcOrd="1" destOrd="0" presId="urn:microsoft.com/office/officeart/2005/8/layout/venn1"/>
    <dgm:cxn modelId="{5702F2A8-CD90-4414-88D0-58236C72D368}" srcId="{59A943D0-AB29-4931-AD32-B661751FBEC3}" destId="{BD180F6C-2980-4365-82D0-F08E3F5B2C22}" srcOrd="1" destOrd="0" parTransId="{74E78F32-E9CF-4FD9-A596-F29C00C104E6}" sibTransId="{9C087589-5554-460C-9E91-8183BCD3940F}"/>
    <dgm:cxn modelId="{BB710047-DD86-45D9-8DBA-4A0F7EFD4E7D}" type="presOf" srcId="{BD180F6C-2980-4365-82D0-F08E3F5B2C22}" destId="{5938E393-A39E-4559-AD23-1D01392BD57B}" srcOrd="0" destOrd="0" presId="urn:microsoft.com/office/officeart/2005/8/layout/venn1"/>
    <dgm:cxn modelId="{B63BA76B-84E8-46DB-B9A5-88EF7D593AD9}" type="presParOf" srcId="{AF1B2E17-7BBF-4801-A6B4-881E04B9217E}" destId="{C4FD5EE5-C5FC-4FB0-9B1D-43FD64751D2B}" srcOrd="0" destOrd="0" presId="urn:microsoft.com/office/officeart/2005/8/layout/venn1"/>
    <dgm:cxn modelId="{DFD99158-3832-4719-8F38-7FBB2CD9E7C7}" type="presParOf" srcId="{AF1B2E17-7BBF-4801-A6B4-881E04B9217E}" destId="{EDFB1632-664E-4E86-8012-A25A6A257BD0}" srcOrd="1" destOrd="0" presId="urn:microsoft.com/office/officeart/2005/8/layout/venn1"/>
    <dgm:cxn modelId="{20579207-7DBF-4C21-BB98-2FB75F17403F}" type="presParOf" srcId="{AF1B2E17-7BBF-4801-A6B4-881E04B9217E}" destId="{5938E393-A39E-4559-AD23-1D01392BD57B}" srcOrd="2" destOrd="0" presId="urn:microsoft.com/office/officeart/2005/8/layout/venn1"/>
    <dgm:cxn modelId="{E672C90A-2C75-4426-972C-9A7AC48B9A0B}" type="presParOf" srcId="{AF1B2E17-7BBF-4801-A6B4-881E04B9217E}" destId="{E7F966DC-E20F-4D45-9A3B-C5088EF59023}" srcOrd="3" destOrd="0" presId="urn:microsoft.com/office/officeart/2005/8/layout/venn1"/>
    <dgm:cxn modelId="{9B19E159-92DD-4D98-B5ED-0EF4749CFBE3}" type="presParOf" srcId="{AF1B2E17-7BBF-4801-A6B4-881E04B9217E}" destId="{D605C0C1-ACF2-42EF-BB89-A998A1D79D7D}" srcOrd="4" destOrd="0" presId="urn:microsoft.com/office/officeart/2005/8/layout/venn1"/>
    <dgm:cxn modelId="{5C890FE0-BFAA-4800-B2B4-02CAA7669635}" type="presParOf" srcId="{AF1B2E17-7BBF-4801-A6B4-881E04B9217E}" destId="{E4DC768A-4D8A-44AB-8A9E-C30CAA01365A}" srcOrd="5" destOrd="0" presId="urn:microsoft.com/office/officeart/2005/8/layout/venn1"/>
    <dgm:cxn modelId="{C6ADDF3E-E06E-4520-A505-A2C1C5981BAF}" type="presParOf" srcId="{AF1B2E17-7BBF-4801-A6B4-881E04B9217E}" destId="{8F0A641F-8028-4EE6-A020-2109DB3108BA}" srcOrd="6" destOrd="0" presId="urn:microsoft.com/office/officeart/2005/8/layout/venn1"/>
    <dgm:cxn modelId="{418C2D57-4E83-47A6-BFD8-484E791EB9D7}" type="presParOf" srcId="{AF1B2E17-7BBF-4801-A6B4-881E04B9217E}" destId="{2768CE5D-204D-49B4-A78F-CD59655BE93D}" srcOrd="7"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5E8C2-5B1C-4C0C-9446-CEC01007CFF2}">
      <dsp:nvSpPr>
        <dsp:cNvPr id="0" name=""/>
        <dsp:cNvSpPr/>
      </dsp:nvSpPr>
      <dsp:spPr>
        <a:xfrm>
          <a:off x="45541" y="1356"/>
          <a:ext cx="1995599" cy="119735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Community planning &amp; Technical Assistance</a:t>
          </a:r>
          <a:endParaRPr lang="en-US" sz="2000" kern="1200" dirty="0"/>
        </a:p>
      </dsp:txBody>
      <dsp:txXfrm>
        <a:off x="45541" y="1356"/>
        <a:ext cx="1995599" cy="1197359"/>
      </dsp:txXfrm>
    </dsp:sp>
    <dsp:sp modelId="{60E098A6-7985-4FA0-B895-566DAA8FEEAE}">
      <dsp:nvSpPr>
        <dsp:cNvPr id="0" name=""/>
        <dsp:cNvSpPr/>
      </dsp:nvSpPr>
      <dsp:spPr>
        <a:xfrm>
          <a:off x="2240700" y="1356"/>
          <a:ext cx="1995599" cy="119735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Policy Analysis</a:t>
          </a:r>
          <a:endParaRPr lang="en-US" sz="2000" kern="1200" dirty="0"/>
        </a:p>
      </dsp:txBody>
      <dsp:txXfrm>
        <a:off x="2240700" y="1356"/>
        <a:ext cx="1995599" cy="1197359"/>
      </dsp:txXfrm>
    </dsp:sp>
    <dsp:sp modelId="{63341F93-3B25-4359-AB82-470CEA371C59}">
      <dsp:nvSpPr>
        <dsp:cNvPr id="0" name=""/>
        <dsp:cNvSpPr/>
      </dsp:nvSpPr>
      <dsp:spPr>
        <a:xfrm>
          <a:off x="4435859" y="1356"/>
          <a:ext cx="1995599" cy="119735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Training/teaching</a:t>
          </a:r>
          <a:endParaRPr lang="en-US" sz="2000" kern="1200" dirty="0"/>
        </a:p>
      </dsp:txBody>
      <dsp:txXfrm>
        <a:off x="4435859" y="1356"/>
        <a:ext cx="1995599" cy="1197359"/>
      </dsp:txXfrm>
    </dsp:sp>
    <dsp:sp modelId="{4ACD585E-8FFA-45CA-A1BF-EC5E1ACA061C}">
      <dsp:nvSpPr>
        <dsp:cNvPr id="0" name=""/>
        <dsp:cNvSpPr/>
      </dsp:nvSpPr>
      <dsp:spPr>
        <a:xfrm>
          <a:off x="1143120" y="1398275"/>
          <a:ext cx="1995599" cy="119735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Research</a:t>
          </a:r>
          <a:endParaRPr lang="en-US" sz="2000" kern="1200" dirty="0"/>
        </a:p>
      </dsp:txBody>
      <dsp:txXfrm>
        <a:off x="1143120" y="1398275"/>
        <a:ext cx="1995599" cy="1197359"/>
      </dsp:txXfrm>
    </dsp:sp>
    <dsp:sp modelId="{60084330-6E10-4E85-B632-FBB396D24D41}">
      <dsp:nvSpPr>
        <dsp:cNvPr id="0" name=""/>
        <dsp:cNvSpPr/>
      </dsp:nvSpPr>
      <dsp:spPr>
        <a:xfrm>
          <a:off x="3338279" y="1398275"/>
          <a:ext cx="1995599" cy="119735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Informed dialogue</a:t>
          </a:r>
          <a:endParaRPr lang="en-US" sz="2000" kern="1200" dirty="0"/>
        </a:p>
      </dsp:txBody>
      <dsp:txXfrm>
        <a:off x="3338279" y="1398275"/>
        <a:ext cx="1995599" cy="1197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D5EE5-C5FC-4FB0-9B1D-43FD64751D2B}">
      <dsp:nvSpPr>
        <dsp:cNvPr id="0" name=""/>
        <dsp:cNvSpPr/>
      </dsp:nvSpPr>
      <dsp:spPr>
        <a:xfrm>
          <a:off x="1944816" y="-18729"/>
          <a:ext cx="1875016" cy="1942259"/>
        </a:xfrm>
        <a:prstGeom prst="ellipse">
          <a:avLst/>
        </a:prstGeom>
        <a:solidFill>
          <a:schemeClr val="accent5">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Community planning &amp; design</a:t>
          </a:r>
          <a:endParaRPr lang="en-US" sz="2000" b="1" kern="1200" dirty="0">
            <a:solidFill>
              <a:schemeClr val="bg1"/>
            </a:solidFill>
          </a:endParaRPr>
        </a:p>
      </dsp:txBody>
      <dsp:txXfrm>
        <a:off x="2161164" y="242728"/>
        <a:ext cx="1442320" cy="616293"/>
      </dsp:txXfrm>
    </dsp:sp>
    <dsp:sp modelId="{5938E393-A39E-4559-AD23-1D01392BD57B}">
      <dsp:nvSpPr>
        <dsp:cNvPr id="0" name=""/>
        <dsp:cNvSpPr/>
      </dsp:nvSpPr>
      <dsp:spPr>
        <a:xfrm>
          <a:off x="2667777" y="795810"/>
          <a:ext cx="1962979" cy="1847064"/>
        </a:xfrm>
        <a:prstGeom prst="ellipse">
          <a:avLst/>
        </a:prstGeom>
        <a:solidFill>
          <a:schemeClr val="accent2">
            <a:alpha val="50000"/>
            <a:hueOff val="-4086608"/>
            <a:satOff val="391"/>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Public Policy</a:t>
          </a:r>
          <a:endParaRPr lang="en-US" sz="2000" b="1" kern="1200" dirty="0">
            <a:solidFill>
              <a:schemeClr val="bg1"/>
            </a:solidFill>
          </a:endParaRPr>
        </a:p>
      </dsp:txBody>
      <dsp:txXfrm>
        <a:off x="3724767" y="1008933"/>
        <a:ext cx="754992" cy="1420819"/>
      </dsp:txXfrm>
    </dsp:sp>
    <dsp:sp modelId="{D605C0C1-ACF2-42EF-BB89-A998A1D79D7D}">
      <dsp:nvSpPr>
        <dsp:cNvPr id="0" name=""/>
        <dsp:cNvSpPr/>
      </dsp:nvSpPr>
      <dsp:spPr>
        <a:xfrm>
          <a:off x="1818506" y="1619307"/>
          <a:ext cx="1897852" cy="1733958"/>
        </a:xfrm>
        <a:prstGeom prst="ellipse">
          <a:avLst/>
        </a:prstGeom>
        <a:solidFill>
          <a:schemeClr val="accent2">
            <a:alpha val="50000"/>
            <a:hueOff val="-8173217"/>
            <a:satOff val="782"/>
            <a:lumOff val="-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Public Health</a:t>
          </a:r>
          <a:endParaRPr lang="en-US" sz="2000" b="1" kern="1200" dirty="0">
            <a:solidFill>
              <a:schemeClr val="bg1"/>
            </a:solidFill>
          </a:endParaRPr>
        </a:p>
      </dsp:txBody>
      <dsp:txXfrm>
        <a:off x="2037489" y="2569649"/>
        <a:ext cx="1459886" cy="550198"/>
      </dsp:txXfrm>
    </dsp:sp>
    <dsp:sp modelId="{8F0A641F-8028-4EE6-A020-2109DB3108BA}">
      <dsp:nvSpPr>
        <dsp:cNvPr id="0" name=""/>
        <dsp:cNvSpPr/>
      </dsp:nvSpPr>
      <dsp:spPr>
        <a:xfrm>
          <a:off x="1106078" y="816843"/>
          <a:ext cx="1957396" cy="1734739"/>
        </a:xfrm>
        <a:prstGeom prst="ellipse">
          <a:avLst/>
        </a:prstGeom>
        <a:solidFill>
          <a:schemeClr val="accent2">
            <a:alpha val="50000"/>
            <a:hueOff val="-12259825"/>
            <a:satOff val="1173"/>
            <a:lumOff val="-82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Health Admin</a:t>
          </a:r>
          <a:endParaRPr lang="en-US" sz="2000" b="1" kern="1200" dirty="0">
            <a:solidFill>
              <a:schemeClr val="bg1"/>
            </a:solidFill>
          </a:endParaRPr>
        </a:p>
      </dsp:txBody>
      <dsp:txXfrm>
        <a:off x="1256647" y="1017005"/>
        <a:ext cx="752844" cy="13344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801" tIns="45900" rIns="91801" bIns="45900" rtlCol="0"/>
          <a:lstStyle>
            <a:lvl1pPr algn="l">
              <a:defRPr sz="1200"/>
            </a:lvl1pPr>
          </a:lstStyle>
          <a:p>
            <a:endParaRPr lang="en-US"/>
          </a:p>
        </p:txBody>
      </p:sp>
      <p:sp>
        <p:nvSpPr>
          <p:cNvPr id="3" name="Date Placeholder 2"/>
          <p:cNvSpPr>
            <a:spLocks noGrp="1"/>
          </p:cNvSpPr>
          <p:nvPr>
            <p:ph type="dt" sz="quarter" idx="1"/>
          </p:nvPr>
        </p:nvSpPr>
        <p:spPr>
          <a:xfrm>
            <a:off x="3884614" y="1"/>
            <a:ext cx="2971800" cy="464820"/>
          </a:xfrm>
          <a:prstGeom prst="rect">
            <a:avLst/>
          </a:prstGeom>
        </p:spPr>
        <p:txBody>
          <a:bodyPr vert="horz" lIns="91801" tIns="45900" rIns="91801" bIns="45900" rtlCol="0"/>
          <a:lstStyle>
            <a:lvl1pPr algn="r">
              <a:defRPr sz="1200"/>
            </a:lvl1pPr>
          </a:lstStyle>
          <a:p>
            <a:fld id="{5B0CB1A6-2D5C-4C51-97D4-FF5622353AB1}" type="datetimeFigureOut">
              <a:rPr lang="en-US" smtClean="0"/>
              <a:t>7/30/2018</a:t>
            </a:fld>
            <a:endParaRPr lang="en-US"/>
          </a:p>
        </p:txBody>
      </p:sp>
      <p:sp>
        <p:nvSpPr>
          <p:cNvPr id="4" name="Footer Placeholder 3"/>
          <p:cNvSpPr>
            <a:spLocks noGrp="1"/>
          </p:cNvSpPr>
          <p:nvPr>
            <p:ph type="ftr" sz="quarter" idx="2"/>
          </p:nvPr>
        </p:nvSpPr>
        <p:spPr>
          <a:xfrm>
            <a:off x="0" y="8829968"/>
            <a:ext cx="2971800" cy="464820"/>
          </a:xfrm>
          <a:prstGeom prst="rect">
            <a:avLst/>
          </a:prstGeom>
        </p:spPr>
        <p:txBody>
          <a:bodyPr vert="horz" lIns="91801" tIns="45900" rIns="91801" bIns="4590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4820"/>
          </a:xfrm>
          <a:prstGeom prst="rect">
            <a:avLst/>
          </a:prstGeom>
        </p:spPr>
        <p:txBody>
          <a:bodyPr vert="horz" lIns="91801" tIns="45900" rIns="91801" bIns="45900" rtlCol="0" anchor="b"/>
          <a:lstStyle>
            <a:lvl1pPr algn="r">
              <a:defRPr sz="1200"/>
            </a:lvl1pPr>
          </a:lstStyle>
          <a:p>
            <a:fld id="{857721F3-609D-4415-83D7-D391EAF3A860}" type="slidenum">
              <a:rPr lang="en-US" smtClean="0"/>
              <a:t>‹#›</a:t>
            </a:fld>
            <a:endParaRPr lang="en-US"/>
          </a:p>
        </p:txBody>
      </p:sp>
    </p:spTree>
    <p:extLst>
      <p:ext uri="{BB962C8B-B14F-4D97-AF65-F5344CB8AC3E}">
        <p14:creationId xmlns:p14="http://schemas.microsoft.com/office/powerpoint/2010/main" val="936261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801" tIns="45900" rIns="91801" bIns="45900" rtlCol="0"/>
          <a:lstStyle>
            <a:lvl1pPr algn="l">
              <a:defRPr sz="1200"/>
            </a:lvl1pPr>
          </a:lstStyle>
          <a:p>
            <a:endParaRPr lang="en-US"/>
          </a:p>
        </p:txBody>
      </p:sp>
      <p:sp>
        <p:nvSpPr>
          <p:cNvPr id="3" name="Date Placeholder 2"/>
          <p:cNvSpPr>
            <a:spLocks noGrp="1"/>
          </p:cNvSpPr>
          <p:nvPr>
            <p:ph type="dt" idx="1"/>
          </p:nvPr>
        </p:nvSpPr>
        <p:spPr>
          <a:xfrm>
            <a:off x="3884614" y="1"/>
            <a:ext cx="2971800" cy="464820"/>
          </a:xfrm>
          <a:prstGeom prst="rect">
            <a:avLst/>
          </a:prstGeom>
        </p:spPr>
        <p:txBody>
          <a:bodyPr vert="horz" lIns="91801" tIns="45900" rIns="91801" bIns="45900" rtlCol="0"/>
          <a:lstStyle>
            <a:lvl1pPr algn="r">
              <a:defRPr sz="1200"/>
            </a:lvl1pPr>
          </a:lstStyle>
          <a:p>
            <a:fld id="{C27D2DC5-6399-4F73-A880-B4DCCB1FBAE8}" type="datetimeFigureOut">
              <a:rPr lang="en-US" smtClean="0"/>
              <a:t>7/30/2018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801" tIns="45900" rIns="91801" bIns="4590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801" tIns="45900" rIns="91801" bIns="4590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1801" tIns="45900" rIns="91801" bIns="4590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lIns="91801" tIns="45900" rIns="91801" bIns="45900" rtlCol="0" anchor="b"/>
          <a:lstStyle>
            <a:lvl1pPr algn="r">
              <a:defRPr sz="1200"/>
            </a:lvl1pPr>
          </a:lstStyle>
          <a:p>
            <a:fld id="{7C7D9348-212C-449A-9073-D599071FAA2E}" type="slidenum">
              <a:rPr lang="en-US" smtClean="0"/>
              <a:t>‹#›</a:t>
            </a:fld>
            <a:endParaRPr lang="en-US"/>
          </a:p>
        </p:txBody>
      </p:sp>
    </p:spTree>
    <p:extLst>
      <p:ext uri="{BB962C8B-B14F-4D97-AF65-F5344CB8AC3E}">
        <p14:creationId xmlns:p14="http://schemas.microsoft.com/office/powerpoint/2010/main" val="260271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ncbi.nlm.nih.gov/pmc/articles/PMC1447157/#r6" TargetMode="External"/><Relationship Id="rId3" Type="http://schemas.openxmlformats.org/officeDocument/2006/relationships/hyperlink" Target="https://www.ncbi.nlm.nih.gov/pmc/articles/PMC1447157/#r1" TargetMode="External"/><Relationship Id="rId7" Type="http://schemas.openxmlformats.org/officeDocument/2006/relationships/hyperlink" Target="https://www.ncbi.nlm.nih.gov/pmc/articles/PMC1447157/#r5"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ncbi.nlm.nih.gov/pmc/articles/PMC1447157/#r4" TargetMode="External"/><Relationship Id="rId5" Type="http://schemas.openxmlformats.org/officeDocument/2006/relationships/hyperlink" Target="https://www.ncbi.nlm.nih.gov/pmc/articles/PMC1447157/#r3" TargetMode="External"/><Relationship Id="rId4" Type="http://schemas.openxmlformats.org/officeDocument/2006/relationships/hyperlink" Target="https://www.ncbi.nlm.nih.gov/pmc/articles/PMC1447157/#r2" TargetMode="External"/><Relationship Id="rId9" Type="http://schemas.openxmlformats.org/officeDocument/2006/relationships/hyperlink" Target="https://www.ncbi.nlm.nih.gov/pmc/articles/PMC1447157/#r7"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45820-236A-4342-9BD0-753EF6BC0BC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9514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types of decisions that can benefit from HIA including:</a:t>
            </a:r>
          </a:p>
          <a:p>
            <a:r>
              <a:rPr lang="en-US" baseline="0" dirty="0" smtClean="0"/>
              <a:t>Policy decisions by federal, state, regional, county and local municipal and school governments</a:t>
            </a:r>
          </a:p>
          <a:p>
            <a:r>
              <a:rPr lang="en-US" baseline="0" dirty="0" smtClean="0"/>
              <a:t>Policy implementation once a decision has been made</a:t>
            </a:r>
          </a:p>
          <a:p>
            <a:r>
              <a:rPr lang="en-US" baseline="0" dirty="0" smtClean="0"/>
              <a:t>Projects that are going to be carried out but need input on </a:t>
            </a:r>
            <a:r>
              <a:rPr lang="en-US" baseline="0" dirty="0" err="1" smtClean="0"/>
              <a:t>siting</a:t>
            </a:r>
            <a:r>
              <a:rPr lang="en-US" baseline="0" dirty="0" smtClean="0"/>
              <a:t>, permitting, design or construction and</a:t>
            </a:r>
          </a:p>
          <a:p>
            <a:r>
              <a:rPr lang="en-US" baseline="0" dirty="0" smtClean="0"/>
              <a:t>Comprehensive plans including municipal master plans and regional growth plans. </a:t>
            </a:r>
            <a:endParaRPr lang="en-US" dirty="0" smtClean="0"/>
          </a:p>
          <a:p>
            <a:endParaRPr lang="en-US" dirty="0" smtClean="0"/>
          </a:p>
          <a:p>
            <a:r>
              <a:rPr lang="en-US" dirty="0" smtClean="0"/>
              <a:t>Some</a:t>
            </a:r>
            <a:r>
              <a:rPr lang="en-US" baseline="0" dirty="0" smtClean="0"/>
              <a:t> examples where HIA has been used include:</a:t>
            </a:r>
          </a:p>
          <a:p>
            <a:pPr lvl="1">
              <a:buClr>
                <a:schemeClr val="tx1"/>
              </a:buClr>
              <a:buFont typeface="Arial" panose="020B0604020202020204" pitchFamily="34" charset="0"/>
              <a:buChar char="•"/>
            </a:pPr>
            <a:r>
              <a:rPr lang="en-US" dirty="0" smtClean="0">
                <a:solidFill>
                  <a:schemeClr val="tx1"/>
                </a:solidFill>
              </a:rPr>
              <a:t>Building or expanding roads </a:t>
            </a:r>
          </a:p>
          <a:p>
            <a:pPr lvl="1">
              <a:buClr>
                <a:schemeClr val="tx1"/>
              </a:buClr>
              <a:buFont typeface="Arial" panose="020B0604020202020204" pitchFamily="34" charset="0"/>
              <a:buChar char="•"/>
            </a:pPr>
            <a:r>
              <a:rPr lang="en-US" dirty="0" smtClean="0">
                <a:solidFill>
                  <a:schemeClr val="tx1"/>
                </a:solidFill>
              </a:rPr>
              <a:t>Creating local school siting policy</a:t>
            </a:r>
          </a:p>
          <a:p>
            <a:pPr lvl="1">
              <a:buClr>
                <a:schemeClr val="tx1"/>
              </a:buClr>
              <a:buFont typeface="Arial" panose="020B0604020202020204" pitchFamily="34" charset="0"/>
              <a:buChar char="•"/>
            </a:pPr>
            <a:r>
              <a:rPr lang="en-US" dirty="0" smtClean="0">
                <a:solidFill>
                  <a:schemeClr val="tx1"/>
                </a:solidFill>
              </a:rPr>
              <a:t>Building an out-of-town shopping center</a:t>
            </a:r>
          </a:p>
          <a:p>
            <a:pPr lvl="1">
              <a:buClr>
                <a:schemeClr val="tx1"/>
              </a:buClr>
              <a:buFont typeface="Arial" panose="020B0604020202020204" pitchFamily="34" charset="0"/>
              <a:buChar char="•"/>
            </a:pPr>
            <a:r>
              <a:rPr lang="en-US" dirty="0" smtClean="0">
                <a:solidFill>
                  <a:schemeClr val="tx1"/>
                </a:solidFill>
              </a:rPr>
              <a:t>Assessing agricultural policy</a:t>
            </a:r>
          </a:p>
          <a:p>
            <a:pPr lvl="1">
              <a:buClr>
                <a:schemeClr val="tx1"/>
              </a:buClr>
              <a:buFont typeface="Arial" panose="020B0604020202020204" pitchFamily="34" charset="0"/>
              <a:buChar char="•"/>
            </a:pPr>
            <a:r>
              <a:rPr lang="en-US" dirty="0" smtClean="0">
                <a:solidFill>
                  <a:schemeClr val="tx1"/>
                </a:solidFill>
              </a:rPr>
              <a:t>Assessing paid sick day policies</a:t>
            </a:r>
          </a:p>
          <a:p>
            <a:pPr lvl="1">
              <a:buClr>
                <a:schemeClr val="tx1"/>
              </a:buClr>
              <a:buFont typeface="Arial" panose="020B0604020202020204" pitchFamily="34" charset="0"/>
              <a:buChar char="•"/>
            </a:pPr>
            <a:r>
              <a:rPr lang="en-US" dirty="0" smtClean="0">
                <a:solidFill>
                  <a:schemeClr val="tx1"/>
                </a:solidFill>
              </a:rPr>
              <a:t>Addressing low income energy assistance</a:t>
            </a:r>
          </a:p>
          <a:p>
            <a:pPr lvl="1">
              <a:buClr>
                <a:schemeClr val="tx1"/>
              </a:buClr>
              <a:buFont typeface="Arial" panose="020B0604020202020204" pitchFamily="34" charset="0"/>
              <a:buChar char="•"/>
            </a:pPr>
            <a:r>
              <a:rPr lang="en-US" dirty="0" smtClean="0">
                <a:solidFill>
                  <a:schemeClr val="tx1"/>
                </a:solidFill>
              </a:rPr>
              <a:t>Building casinos</a:t>
            </a:r>
          </a:p>
          <a:p>
            <a:endParaRPr lang="en-US" dirty="0"/>
          </a:p>
        </p:txBody>
      </p:sp>
      <p:sp>
        <p:nvSpPr>
          <p:cNvPr id="4" name="Slide Number Placeholder 3"/>
          <p:cNvSpPr>
            <a:spLocks noGrp="1"/>
          </p:cNvSpPr>
          <p:nvPr>
            <p:ph type="sldNum" sz="quarter" idx="10"/>
          </p:nvPr>
        </p:nvSpPr>
        <p:spPr/>
        <p:txBody>
          <a:bodyPr/>
          <a:lstStyle/>
          <a:p>
            <a:fld id="{8BC2CF6D-FFF9-4691-9537-EC1D9539AA3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48546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specifics:</a:t>
            </a:r>
          </a:p>
          <a:p>
            <a:r>
              <a:rPr lang="en-US" sz="1200" kern="1200" dirty="0" smtClean="0">
                <a:solidFill>
                  <a:schemeClr val="tx1"/>
                </a:solidFill>
                <a:effectLst/>
                <a:latin typeface="+mn-lt"/>
                <a:ea typeface="+mn-ea"/>
                <a:cs typeface="+mn-cs"/>
              </a:rPr>
              <a:t>An HIA to examine the potential health impacts on Curry County, Oregon, </a:t>
            </a:r>
            <a:r>
              <a:rPr lang="en-US" sz="1200" kern="1200" dirty="0" err="1" smtClean="0">
                <a:solidFill>
                  <a:schemeClr val="tx1"/>
                </a:solidFill>
                <a:effectLst/>
                <a:latin typeface="+mn-lt"/>
                <a:ea typeface="+mn-ea"/>
                <a:cs typeface="+mn-cs"/>
              </a:rPr>
              <a:t>residentsâ</a:t>
            </a:r>
            <a:r>
              <a:rPr lang="en-US" sz="1200" kern="1200" dirty="0" smtClean="0">
                <a:solidFill>
                  <a:schemeClr val="tx1"/>
                </a:solidFill>
                <a:effectLst/>
                <a:latin typeface="+mn-lt"/>
                <a:ea typeface="+mn-ea"/>
                <a:cs typeface="+mn-cs"/>
              </a:rPr>
              <a:t>€™ health of upgraded manufactured housing. The HIA found that replacing older homes could significantly improve health by improving indoor air quality, reducing falls, and contributing to positive emotional well-being. A southern Oregon housing developer, </a:t>
            </a:r>
            <a:r>
              <a:rPr lang="en-US" sz="1200" kern="1200" dirty="0" err="1" smtClean="0">
                <a:solidFill>
                  <a:schemeClr val="tx1"/>
                </a:solidFill>
                <a:effectLst/>
                <a:latin typeface="+mn-lt"/>
                <a:ea typeface="+mn-ea"/>
                <a:cs typeface="+mn-cs"/>
              </a:rPr>
              <a:t>NeighborWorks</a:t>
            </a:r>
            <a:r>
              <a:rPr lang="en-US" sz="1200" kern="1200" dirty="0" smtClean="0">
                <a:solidFill>
                  <a:schemeClr val="tx1"/>
                </a:solidFill>
                <a:effectLst/>
                <a:latin typeface="+mn-lt"/>
                <a:ea typeface="+mn-ea"/>
                <a:cs typeface="+mn-cs"/>
              </a:rPr>
              <a:t> Umpqua, included the HIA findings when applying for a grant to replace 25 manufactured homes in Curry County and was awarded a $450,000 grant from Meyer Memorial Trust.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HIA looking at public housing upgrades after Hurricane Ike in Galveston  was adopted by the Texas General Land Office as a reference document for developers.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HIA has been included in the City and County of San Francisco's discussions about HOPE SF, which is the city's redevelopment effort of eight public housing sites. In particular, the HIA results were used in discussions around social cohesion, displacement, programs and services, and crime. HOPE SF is currently underway and the San Francisco Department of Public Health continues to be involved in the discussions.</a:t>
            </a:r>
          </a:p>
          <a:p>
            <a:endParaRPr lang="en-US" dirty="0"/>
          </a:p>
        </p:txBody>
      </p:sp>
      <p:sp>
        <p:nvSpPr>
          <p:cNvPr id="4" name="Slide Number Placeholder 3"/>
          <p:cNvSpPr>
            <a:spLocks noGrp="1"/>
          </p:cNvSpPr>
          <p:nvPr>
            <p:ph type="sldNum" sz="quarter" idx="10"/>
          </p:nvPr>
        </p:nvSpPr>
        <p:spPr/>
        <p:txBody>
          <a:bodyPr/>
          <a:lstStyle/>
          <a:p>
            <a:fld id="{A71EABE8-2E94-4344-96A6-9BCEFDF0BFE3}" type="slidenum">
              <a:rPr lang="en-US" smtClean="0"/>
              <a:t>11</a:t>
            </a:fld>
            <a:endParaRPr lang="en-US"/>
          </a:p>
        </p:txBody>
      </p:sp>
    </p:spTree>
    <p:extLst>
      <p:ext uri="{BB962C8B-B14F-4D97-AF65-F5344CB8AC3E}">
        <p14:creationId xmlns:p14="http://schemas.microsoft.com/office/powerpoint/2010/main" val="394997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C2CF6D-FFF9-4691-9537-EC1D9539AA3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0676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going to tell you about some transportation-related HIAs we have recently completed in NJ. In every HIA it’s always difficult finding local data. One way we address local data is though community input. We combine several methods including on-line surveys, targeted interviews, and various forms of focus groups, roundtables, community meetings and visiting target populations directly, when possible. </a:t>
            </a:r>
          </a:p>
          <a:p>
            <a:endParaRPr lang="en-US" dirty="0"/>
          </a:p>
        </p:txBody>
      </p:sp>
      <p:sp>
        <p:nvSpPr>
          <p:cNvPr id="4" name="Slide Number Placeholder 3"/>
          <p:cNvSpPr>
            <a:spLocks noGrp="1"/>
          </p:cNvSpPr>
          <p:nvPr>
            <p:ph type="sldNum" sz="quarter" idx="10"/>
          </p:nvPr>
        </p:nvSpPr>
        <p:spPr/>
        <p:txBody>
          <a:bodyPr/>
          <a:lstStyle/>
          <a:p>
            <a:fld id="{8BC2CF6D-FFF9-4691-9537-EC1D9539AA3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226935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1" indent="-169831">
              <a:buFont typeface="Arial" panose="020B0604020202020204" pitchFamily="34" charset="0"/>
              <a:buChar char="•"/>
            </a:pPr>
            <a:r>
              <a:rPr lang="en-US" dirty="0" smtClean="0"/>
              <a:t>County is considering placing movable park benches at strategic locations</a:t>
            </a:r>
          </a:p>
          <a:p>
            <a:pPr marL="169831" indent="-169831">
              <a:buFont typeface="Arial" panose="020B0604020202020204" pitchFamily="34" charset="0"/>
              <a:buChar char="•"/>
            </a:pPr>
            <a:r>
              <a:rPr lang="en-US" dirty="0" smtClean="0"/>
              <a:t>Considering exercise stations at adjacent park.</a:t>
            </a:r>
          </a:p>
          <a:p>
            <a:pPr marL="169831" indent="-169831">
              <a:buFont typeface="Arial" panose="020B0604020202020204" pitchFamily="34" charset="0"/>
              <a:buChar char="•"/>
            </a:pPr>
            <a:r>
              <a:rPr lang="en-US" dirty="0" smtClean="0"/>
              <a:t>Greenway Coalition is considering a special committee to develop robust signage</a:t>
            </a:r>
          </a:p>
          <a:p>
            <a:pPr marL="169831" indent="-169831">
              <a:buFont typeface="Arial" panose="020B0604020202020204" pitchFamily="34" charset="0"/>
              <a:buChar char="•"/>
            </a:pPr>
            <a:r>
              <a:rPr lang="en-US" dirty="0" smtClean="0"/>
              <a:t>County will put activity loops that include the Greenway in its master Plan Open Space element. </a:t>
            </a:r>
          </a:p>
          <a:p>
            <a:pPr marL="169831" indent="-169831">
              <a:buFont typeface="Arial" panose="020B0604020202020204" pitchFamily="34" charset="0"/>
              <a:buChar char="•"/>
            </a:pPr>
            <a:r>
              <a:rPr lang="en-US" dirty="0" smtClean="0"/>
              <a:t>County is considering launching a "Greenway Prescription for Health" program with local doctors.</a:t>
            </a:r>
          </a:p>
          <a:p>
            <a:pPr marL="169831" indent="-169831">
              <a:buFont typeface="Arial" panose="020B0604020202020204" pitchFamily="34" charset="0"/>
              <a:buChar char="•"/>
            </a:pPr>
            <a:r>
              <a:rPr lang="en-US" dirty="0" smtClean="0"/>
              <a:t>Three towns and County Parks will seek formal adoption of the Plan, with HIA, by County Freeholders.  (NOT SURE ABOUT THIS YET!)</a:t>
            </a:r>
          </a:p>
          <a:p>
            <a:pPr marL="169831" indent="-169831">
              <a:buFont typeface="Arial" panose="020B0604020202020204" pitchFamily="34" charset="0"/>
              <a:buChar char="•"/>
            </a:pPr>
            <a:r>
              <a:rPr lang="en-US" dirty="0" smtClean="0"/>
              <a:t>Woodbridge Twp. used HIA in successful grant proposal for funding to extend Greenway to connect with local park</a:t>
            </a:r>
          </a:p>
          <a:p>
            <a:endParaRPr lang="en-US" dirty="0"/>
          </a:p>
        </p:txBody>
      </p:sp>
      <p:sp>
        <p:nvSpPr>
          <p:cNvPr id="4" name="Slide Number Placeholder 3"/>
          <p:cNvSpPr>
            <a:spLocks noGrp="1"/>
          </p:cNvSpPr>
          <p:nvPr>
            <p:ph type="sldNum" sz="quarter" idx="10"/>
          </p:nvPr>
        </p:nvSpPr>
        <p:spPr/>
        <p:txBody>
          <a:bodyPr/>
          <a:lstStyle/>
          <a:p>
            <a:fld id="{2C35D78E-F9F9-44F0-A70D-48800CF3F41E}" type="slidenum">
              <a:rPr lang="en-US" smtClean="0"/>
              <a:t>14</a:t>
            </a:fld>
            <a:endParaRPr lang="en-US"/>
          </a:p>
        </p:txBody>
      </p:sp>
    </p:spTree>
    <p:extLst>
      <p:ext uri="{BB962C8B-B14F-4D97-AF65-F5344CB8AC3E}">
        <p14:creationId xmlns:p14="http://schemas.microsoft.com/office/powerpoint/2010/main" val="256381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spcAft>
                <a:spcPct val="15000"/>
              </a:spcAft>
            </a:pPr>
            <a:r>
              <a:rPr lang="en-US" sz="1200" dirty="0" smtClean="0">
                <a:solidFill>
                  <a:srgbClr val="FFFF00"/>
                </a:solidFill>
              </a:rPr>
              <a:t>Providing the leadership and resources to ensure that the HIA (and evaluation) is supported and completed</a:t>
            </a:r>
          </a:p>
          <a:p>
            <a:pPr>
              <a:spcBef>
                <a:spcPct val="30000"/>
              </a:spcBef>
              <a:spcAft>
                <a:spcPct val="15000"/>
              </a:spcAft>
            </a:pPr>
            <a:r>
              <a:rPr lang="en-US" sz="1200" dirty="0" smtClean="0">
                <a:solidFill>
                  <a:srgbClr val="FFFF00"/>
                </a:solidFill>
              </a:rPr>
              <a:t>Obtaining and using valid and defensible data (especially at the local level) and analysis methods</a:t>
            </a:r>
          </a:p>
          <a:p>
            <a:pPr>
              <a:spcBef>
                <a:spcPct val="30000"/>
              </a:spcBef>
              <a:spcAft>
                <a:spcPct val="15000"/>
              </a:spcAft>
            </a:pPr>
            <a:r>
              <a:rPr lang="en-US" sz="1200" dirty="0" smtClean="0">
                <a:solidFill>
                  <a:srgbClr val="FFFF00"/>
                </a:solidFill>
              </a:rPr>
              <a:t>Integrating stakeholders who reflect various interests</a:t>
            </a:r>
          </a:p>
          <a:p>
            <a:pPr>
              <a:spcBef>
                <a:spcPct val="30000"/>
              </a:spcBef>
              <a:spcAft>
                <a:spcPct val="15000"/>
              </a:spcAft>
            </a:pPr>
            <a:r>
              <a:rPr lang="en-US" sz="1200" dirty="0" smtClean="0">
                <a:solidFill>
                  <a:srgbClr val="FFFF00"/>
                </a:solidFill>
              </a:rPr>
              <a:t>Accurately depicting an HIA’s impact on a decision-making process and health outcomes</a:t>
            </a:r>
          </a:p>
          <a:p>
            <a:pPr>
              <a:spcBef>
                <a:spcPct val="30000"/>
              </a:spcBef>
              <a:spcAft>
                <a:spcPct val="15000"/>
              </a:spcAft>
            </a:pPr>
            <a:r>
              <a:rPr lang="en-US" sz="1200" b="1" dirty="0" smtClean="0"/>
              <a:t>Infuses health into language and thinking</a:t>
            </a:r>
          </a:p>
          <a:p>
            <a:pPr>
              <a:spcBef>
                <a:spcPct val="30000"/>
              </a:spcBef>
              <a:spcAft>
                <a:spcPct val="15000"/>
              </a:spcAft>
            </a:pPr>
            <a:r>
              <a:rPr lang="en-US" sz="1200" b="1" dirty="0" smtClean="0"/>
              <a:t>Builds collaboration between disparate groups</a:t>
            </a:r>
          </a:p>
          <a:p>
            <a:pPr>
              <a:spcBef>
                <a:spcPct val="30000"/>
              </a:spcBef>
              <a:spcAft>
                <a:spcPct val="15000"/>
              </a:spcAft>
            </a:pPr>
            <a:r>
              <a:rPr lang="en-US" sz="1200" b="1" dirty="0" smtClean="0"/>
              <a:t>Calls attention to inequities</a:t>
            </a:r>
          </a:p>
          <a:p>
            <a:pPr>
              <a:spcBef>
                <a:spcPct val="30000"/>
              </a:spcBef>
              <a:spcAft>
                <a:spcPct val="15000"/>
              </a:spcAft>
            </a:pPr>
            <a:r>
              <a:rPr lang="en-US" sz="1200" b="1" dirty="0" smtClean="0"/>
              <a:t>Can result in low-cost “quick wins” for health</a:t>
            </a:r>
          </a:p>
          <a:p>
            <a:endParaRPr lang="en-US" dirty="0"/>
          </a:p>
        </p:txBody>
      </p:sp>
      <p:sp>
        <p:nvSpPr>
          <p:cNvPr id="4" name="Slide Number Placeholder 3"/>
          <p:cNvSpPr>
            <a:spLocks noGrp="1"/>
          </p:cNvSpPr>
          <p:nvPr>
            <p:ph type="sldNum" sz="quarter" idx="10"/>
          </p:nvPr>
        </p:nvSpPr>
        <p:spPr/>
        <p:txBody>
          <a:bodyPr/>
          <a:lstStyle/>
          <a:p>
            <a:fld id="{7C7D9348-212C-449A-9073-D599071FAA2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63260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004">
              <a:defRPr/>
            </a:pPr>
            <a:r>
              <a:rPr lang="en-US" dirty="0" smtClean="0"/>
              <a:t>Thank</a:t>
            </a:r>
            <a:r>
              <a:rPr lang="en-US" baseline="0" dirty="0" smtClean="0"/>
              <a:t> you for your interest in Health Impact Assessments. Please visit the New Jersey Health Impact Collaborative at Rutgers University for more information about Health Impact Assessments and to find Health Impact practitioners at </a:t>
            </a:r>
            <a:r>
              <a:rPr lang="en-US" b="1" dirty="0"/>
              <a:t>njhic.rutgers.edu</a:t>
            </a:r>
            <a:endParaRPr lang="en-US" b="1" dirty="0" smtClean="0"/>
          </a:p>
          <a:p>
            <a:endParaRPr lang="en-US" dirty="0"/>
          </a:p>
        </p:txBody>
      </p:sp>
      <p:sp>
        <p:nvSpPr>
          <p:cNvPr id="4" name="Slide Number Placeholder 3"/>
          <p:cNvSpPr>
            <a:spLocks noGrp="1"/>
          </p:cNvSpPr>
          <p:nvPr>
            <p:ph type="sldNum" sz="quarter" idx="10"/>
          </p:nvPr>
        </p:nvSpPr>
        <p:spPr/>
        <p:txBody>
          <a:bodyPr/>
          <a:lstStyle/>
          <a:p>
            <a:fld id="{8BC2CF6D-FFF9-4691-9537-EC1D9539AA3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265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004">
              <a:defRPr/>
            </a:pPr>
            <a:r>
              <a:rPr lang="en-US" dirty="0" smtClean="0"/>
              <a:t>With</a:t>
            </a:r>
            <a:r>
              <a:rPr lang="en-US" baseline="0" dirty="0" smtClean="0"/>
              <a:t> the emerging practice of Health Impact Assessments being used as a tool to improve the planning and decision-making process, staff at the Edward J. </a:t>
            </a:r>
            <a:r>
              <a:rPr lang="en-US" baseline="0" dirty="0" err="1" smtClean="0"/>
              <a:t>Bloustein</a:t>
            </a:r>
            <a:r>
              <a:rPr lang="en-US" baseline="0" dirty="0" smtClean="0"/>
              <a:t> School of Planning and Public Policy in collaboration with the Rutgers Biomedical and Health Sciences, at Rutgers recently rolled out a new statewide partnership-based initiative called the</a:t>
            </a:r>
            <a:r>
              <a:rPr lang="en-US" dirty="0" smtClean="0"/>
              <a:t> New Jersey Health Impact Collaborative.</a:t>
            </a:r>
          </a:p>
          <a:p>
            <a:pPr defTabSz="918004">
              <a:defRPr/>
            </a:pPr>
            <a:endParaRPr lang="en-US" dirty="0" smtClean="0"/>
          </a:p>
          <a:p>
            <a:pPr defTabSz="918004">
              <a:defRPr/>
            </a:pPr>
            <a:r>
              <a:rPr lang="en-US" baseline="0" dirty="0" smtClean="0"/>
              <a:t>The Collaborative</a:t>
            </a:r>
            <a:r>
              <a:rPr lang="en-US" dirty="0" smtClean="0"/>
              <a:t> </a:t>
            </a:r>
            <a:r>
              <a:rPr lang="en-US" baseline="0" dirty="0" smtClean="0"/>
              <a:t>promotes the integration of health considerations into planning and decision-making at the state, regional and local levels.</a:t>
            </a:r>
          </a:p>
          <a:p>
            <a:endParaRPr lang="en-US" baseline="0" dirty="0" smtClean="0"/>
          </a:p>
        </p:txBody>
      </p:sp>
      <p:sp>
        <p:nvSpPr>
          <p:cNvPr id="4" name="Slide Number Placeholder 3"/>
          <p:cNvSpPr>
            <a:spLocks noGrp="1"/>
          </p:cNvSpPr>
          <p:nvPr>
            <p:ph type="sldNum" sz="quarter" idx="10"/>
          </p:nvPr>
        </p:nvSpPr>
        <p:spPr/>
        <p:txBody>
          <a:bodyPr/>
          <a:lstStyle/>
          <a:p>
            <a:fld id="{8BC2CF6D-FFF9-4691-9537-EC1D9539AA3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0369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C2CF6D-FFF9-4691-9537-EC1D9539AA3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20571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lvl="0"/>
            <a:r>
              <a:rPr lang="en-US" dirty="0" smtClean="0">
                <a:cs typeface="+mn-cs"/>
              </a:rPr>
              <a:t>And because there are so many of these</a:t>
            </a:r>
            <a:r>
              <a:rPr lang="en-US" baseline="0" dirty="0" smtClean="0">
                <a:cs typeface="+mn-cs"/>
              </a:rPr>
              <a:t> factors, outside of the healthcare sector, that contribute to an individual’s health, there in lies t</a:t>
            </a:r>
            <a:r>
              <a:rPr lang="en-US" dirty="0" smtClean="0">
                <a:cs typeface="+mn-cs"/>
              </a:rPr>
              <a:t>he</a:t>
            </a:r>
            <a:r>
              <a:rPr lang="en-US" baseline="0" dirty="0" smtClean="0">
                <a:cs typeface="+mn-cs"/>
              </a:rPr>
              <a:t> problem . . . s</a:t>
            </a:r>
            <a:r>
              <a:rPr lang="en-US" dirty="0" smtClean="0">
                <a:cs typeface="+mn-cs"/>
              </a:rPr>
              <a:t>o </a:t>
            </a:r>
            <a:r>
              <a:rPr lang="en-US" dirty="0">
                <a:cs typeface="+mn-cs"/>
              </a:rPr>
              <a:t>many </a:t>
            </a:r>
            <a:r>
              <a:rPr lang="en-US" dirty="0" smtClean="0">
                <a:cs typeface="+mn-cs"/>
              </a:rPr>
              <a:t>daily </a:t>
            </a:r>
            <a:r>
              <a:rPr lang="en-US" dirty="0">
                <a:cs typeface="+mn-cs"/>
              </a:rPr>
              <a:t>policy decisions are made outside of the health sector but have significant health implications that go un recognized because health is just not on the radar screens of decision makers.</a:t>
            </a:r>
          </a:p>
          <a:p>
            <a:pPr eaLnBrk="1" hangingPunct="1">
              <a:spcBef>
                <a:spcPct val="0"/>
              </a:spcBef>
            </a:pPr>
            <a:endParaRPr lang="en-US" b="1" dirty="0" smtClean="0">
              <a:latin typeface="Arial" pitchFamily="34" charset="0"/>
              <a:ea typeface="ＭＳ Ｐゴシック"/>
            </a:endParaRPr>
          </a:p>
        </p:txBody>
      </p:sp>
      <p:sp>
        <p:nvSpPr>
          <p:cNvPr id="41988" name="Slide Number Placeholder 3"/>
          <p:cNvSpPr>
            <a:spLocks noGrp="1"/>
          </p:cNvSpPr>
          <p:nvPr>
            <p:ph type="sldNum" sz="quarter" idx="5"/>
          </p:nvPr>
        </p:nvSpPr>
        <p:spPr>
          <a:noFill/>
        </p:spPr>
        <p:txBody>
          <a:bodyPr/>
          <a:lstStyle/>
          <a:p>
            <a:fld id="{4AAA2628-2D88-4DA4-BFD9-A122FCAEE6E3}" type="slidenum">
              <a:rPr lang="en-US" smtClean="0">
                <a:solidFill>
                  <a:prstClr val="black"/>
                </a:solidFill>
                <a:latin typeface="Arial" pitchFamily="34" charset="0"/>
                <a:ea typeface="ＭＳ Ｐゴシック"/>
                <a:cs typeface="ＭＳ Ｐゴシック"/>
              </a:rPr>
              <a:pPr/>
              <a:t>4</a:t>
            </a:fld>
            <a:endParaRPr lang="en-US" smtClean="0">
              <a:solidFill>
                <a:prstClr val="black"/>
              </a:solidFill>
              <a:latin typeface="Arial" pitchFamily="34" charset="0"/>
              <a:ea typeface="ＭＳ Ｐゴシック"/>
              <a:cs typeface="ＭＳ Ｐゴシック"/>
            </a:endParaRPr>
          </a:p>
        </p:txBody>
      </p:sp>
    </p:spTree>
    <p:extLst>
      <p:ext uri="{BB962C8B-B14F-4D97-AF65-F5344CB8AC3E}">
        <p14:creationId xmlns:p14="http://schemas.microsoft.com/office/powerpoint/2010/main" val="138862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0660C-505C-E248-8E26-F4C417CFBED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0999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factors influence health including:</a:t>
            </a:r>
          </a:p>
          <a:p>
            <a:pPr marL="229501" indent="-229501" defTabSz="918004">
              <a:buFontTx/>
              <a:buAutoNum type="arabicPeriod"/>
              <a:defRPr/>
            </a:pPr>
            <a:r>
              <a:rPr lang="en-US" dirty="0" smtClean="0"/>
              <a:t>Genetics (red) </a:t>
            </a:r>
          </a:p>
          <a:p>
            <a:pPr marL="229501" indent="-229501" defTabSz="918004">
              <a:buFontTx/>
              <a:buAutoNum type="arabicPeriod"/>
              <a:defRPr/>
            </a:pPr>
            <a:r>
              <a:rPr lang="en-US" baseline="0" dirty="0" smtClean="0"/>
              <a:t>Personal behaviors such as smoking, alcohol, diet, exercise and drug use (orange)</a:t>
            </a:r>
          </a:p>
          <a:p>
            <a:pPr defTabSz="918004">
              <a:defRPr/>
            </a:pPr>
            <a:r>
              <a:rPr lang="en-US" dirty="0" smtClean="0"/>
              <a:t>3. </a:t>
            </a:r>
            <a:r>
              <a:rPr lang="en-US" baseline="0" dirty="0" smtClean="0"/>
              <a:t>Societal and political factors including </a:t>
            </a:r>
            <a:r>
              <a:rPr lang="en-US" dirty="0" smtClean="0"/>
              <a:t>discrimination, social cohesion, education</a:t>
            </a:r>
            <a:r>
              <a:rPr lang="en-US" baseline="0" dirty="0" smtClean="0"/>
              <a:t> (yellow)</a:t>
            </a:r>
            <a:endParaRPr lang="en-US" dirty="0" smtClean="0"/>
          </a:p>
          <a:p>
            <a:pPr defTabSz="918004">
              <a:defRPr/>
            </a:pPr>
            <a:r>
              <a:rPr lang="en-US" dirty="0" smtClean="0"/>
              <a:t>4. Physical environment </a:t>
            </a:r>
            <a:r>
              <a:rPr lang="en-US" baseline="0" dirty="0" smtClean="0"/>
              <a:t>including </a:t>
            </a:r>
            <a:r>
              <a:rPr lang="en-US" dirty="0" smtClean="0"/>
              <a:t>access to: housing,  food,</a:t>
            </a:r>
            <a:r>
              <a:rPr lang="en-US" baseline="0" dirty="0" smtClean="0"/>
              <a:t> jobs, </a:t>
            </a:r>
            <a:r>
              <a:rPr lang="en-US" dirty="0" smtClean="0"/>
              <a:t>a variety of modes of transportation, opportunities for outdoor recreation, affordable</a:t>
            </a:r>
            <a:r>
              <a:rPr lang="en-US" baseline="0" dirty="0" smtClean="0"/>
              <a:t> and good health care (green)</a:t>
            </a:r>
          </a:p>
          <a:p>
            <a:endParaRPr lang="en-US" baseline="0" dirty="0" smtClean="0"/>
          </a:p>
          <a:p>
            <a:r>
              <a:rPr lang="en-US" dirty="0" smtClean="0"/>
              <a:t>The Centers for Disease Control defines the “social determinant of health” to be:  ‘the circumstances in which people are born, grow up, live, work, and age, as well as the systems put in place to deal with illness. These circumstances are in turn shaped by a wider set of forces: economics, social policies, and politics.”</a:t>
            </a:r>
          </a:p>
        </p:txBody>
      </p:sp>
      <p:sp>
        <p:nvSpPr>
          <p:cNvPr id="4" name="Slide Number Placeholder 3"/>
          <p:cNvSpPr>
            <a:spLocks noGrp="1"/>
          </p:cNvSpPr>
          <p:nvPr>
            <p:ph type="sldNum" sz="quarter" idx="10"/>
          </p:nvPr>
        </p:nvSpPr>
        <p:spPr/>
        <p:txBody>
          <a:bodyPr/>
          <a:lstStyle/>
          <a:p>
            <a:fld id="{8BC2CF6D-FFF9-4691-9537-EC1D9539AA3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3336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Public health has long been involved in housing issues. In the 19th century, health officials targeted poor sanitation, crowding, and inadequate ventilation to reduce infectious diseases as well as fire hazards to decrease injuries. Today, public health departments can employ multiple strategies to improve housing, such as developing and enforcing housing guidelines and codes, implementing “Healthy Homes” programs to improve indoor environmental quality, assessing housing conditions, and advocating for healthy, affordable housing. Now is the time for public health to create healthier homes by confronting substandard housing.</a:t>
            </a:r>
          </a:p>
          <a:p>
            <a:r>
              <a:rPr lang="en-US" sz="1200" kern="1200" dirty="0" smtClean="0">
                <a:solidFill>
                  <a:schemeClr val="tx1"/>
                </a:solidFill>
                <a:effectLst/>
                <a:latin typeface="+mn-lt"/>
                <a:ea typeface="+mn-ea"/>
                <a:cs typeface="+mn-cs"/>
              </a:rPr>
              <a:t>Housing is an important determinant of health, and substandard housing is a major public health issue.</a:t>
            </a:r>
            <a:r>
              <a:rPr lang="en-US" sz="1200" u="sng" kern="1200" dirty="0" smtClean="0">
                <a:solidFill>
                  <a:schemeClr val="tx1"/>
                </a:solidFill>
                <a:effectLst/>
                <a:latin typeface="+mn-lt"/>
                <a:ea typeface="+mn-ea"/>
                <a:cs typeface="+mn-cs"/>
                <a:hlinkClick r:id="rId3"/>
              </a:rPr>
              <a:t>1</a:t>
            </a:r>
            <a:r>
              <a:rPr lang="en-US" sz="1200" kern="1200" dirty="0" smtClean="0">
                <a:solidFill>
                  <a:schemeClr val="tx1"/>
                </a:solidFill>
                <a:effectLst/>
                <a:latin typeface="+mn-lt"/>
                <a:ea typeface="+mn-ea"/>
                <a:cs typeface="+mn-cs"/>
              </a:rPr>
              <a:t> Each year in the United States, 13.5 million nonfatal injuries occur in and around the home,</a:t>
            </a:r>
            <a:r>
              <a:rPr lang="en-US" sz="1200" u="sng" kern="1200" dirty="0" smtClean="0">
                <a:solidFill>
                  <a:schemeClr val="tx1"/>
                </a:solidFill>
                <a:effectLst/>
                <a:latin typeface="+mn-lt"/>
                <a:ea typeface="+mn-ea"/>
                <a:cs typeface="+mn-cs"/>
                <a:hlinkClick r:id="rId4"/>
              </a:rPr>
              <a:t>2</a:t>
            </a:r>
            <a:r>
              <a:rPr lang="en-US" sz="1200" kern="1200" dirty="0" smtClean="0">
                <a:solidFill>
                  <a:schemeClr val="tx1"/>
                </a:solidFill>
                <a:effectLst/>
                <a:latin typeface="+mn-lt"/>
                <a:ea typeface="+mn-ea"/>
                <a:cs typeface="+mn-cs"/>
              </a:rPr>
              <a:t> 2900 people die in house fires,</a:t>
            </a:r>
            <a:r>
              <a:rPr lang="en-US" sz="1200" u="sng" kern="1200" dirty="0" smtClean="0">
                <a:solidFill>
                  <a:schemeClr val="tx1"/>
                </a:solidFill>
                <a:effectLst/>
                <a:latin typeface="+mn-lt"/>
                <a:ea typeface="+mn-ea"/>
                <a:cs typeface="+mn-cs"/>
                <a:hlinkClick r:id="rId5"/>
              </a:rPr>
              <a:t>3</a:t>
            </a:r>
            <a:r>
              <a:rPr lang="en-US" sz="1200" kern="1200" dirty="0" smtClean="0">
                <a:solidFill>
                  <a:schemeClr val="tx1"/>
                </a:solidFill>
                <a:effectLst/>
                <a:latin typeface="+mn-lt"/>
                <a:ea typeface="+mn-ea"/>
                <a:cs typeface="+mn-cs"/>
              </a:rPr>
              <a:t> and 2 million people make emergency room visits for asthma.</a:t>
            </a:r>
            <a:r>
              <a:rPr lang="en-US" sz="1200" u="sng" kern="1200" dirty="0" smtClean="0">
                <a:solidFill>
                  <a:schemeClr val="tx1"/>
                </a:solidFill>
                <a:effectLst/>
                <a:latin typeface="+mn-lt"/>
                <a:ea typeface="+mn-ea"/>
                <a:cs typeface="+mn-cs"/>
                <a:hlinkClick r:id="rId6"/>
              </a:rPr>
              <a:t>4</a:t>
            </a:r>
            <a:r>
              <a:rPr lang="en-US" sz="1200" kern="1200" dirty="0" smtClean="0">
                <a:solidFill>
                  <a:schemeClr val="tx1"/>
                </a:solidFill>
                <a:effectLst/>
                <a:latin typeface="+mn-lt"/>
                <a:ea typeface="+mn-ea"/>
                <a:cs typeface="+mn-cs"/>
              </a:rPr>
              <a:t> One million young children in the United States have blood lead levels high enough to adversely affect their intelligence, behavior, and development.</a:t>
            </a:r>
            <a:r>
              <a:rPr lang="en-US" sz="1200" u="sng" kern="1200" dirty="0" smtClean="0">
                <a:solidFill>
                  <a:schemeClr val="tx1"/>
                </a:solidFill>
                <a:effectLst/>
                <a:latin typeface="+mn-lt"/>
                <a:ea typeface="+mn-ea"/>
                <a:cs typeface="+mn-cs"/>
                <a:hlinkClick r:id="rId7"/>
              </a:rPr>
              <a:t>5</a:t>
            </a:r>
            <a:r>
              <a:rPr lang="en-US" sz="1200" kern="1200" dirty="0" smtClean="0">
                <a:solidFill>
                  <a:schemeClr val="tx1"/>
                </a:solidFill>
                <a:effectLst/>
                <a:latin typeface="+mn-lt"/>
                <a:ea typeface="+mn-ea"/>
                <a:cs typeface="+mn-cs"/>
              </a:rPr>
              <a:t> Two million Americans occupy homes with severe physical problems, and an additional 4.8 million live in homes with moderate problems.</a:t>
            </a:r>
            <a:r>
              <a:rPr lang="en-US" sz="1200" u="sng" kern="1200" dirty="0" smtClean="0">
                <a:solidFill>
                  <a:schemeClr val="tx1"/>
                </a:solidFill>
                <a:effectLst/>
                <a:latin typeface="+mn-lt"/>
                <a:ea typeface="+mn-ea"/>
                <a:cs typeface="+mn-cs"/>
                <a:hlinkClick r:id="rId8"/>
              </a:rPr>
              <a:t>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public health community has grown increasingly aware of the importance of social determinants of health (including housing) in recent years,</a:t>
            </a:r>
            <a:r>
              <a:rPr lang="en-US" sz="1200" u="sng" kern="1200" dirty="0" smtClean="0">
                <a:solidFill>
                  <a:schemeClr val="tx1"/>
                </a:solidFill>
                <a:effectLst/>
                <a:latin typeface="+mn-lt"/>
                <a:ea typeface="+mn-ea"/>
                <a:cs typeface="+mn-cs"/>
                <a:hlinkClick r:id="rId9"/>
              </a:rPr>
              <a:t>7</a:t>
            </a:r>
            <a:r>
              <a:rPr lang="en-US" sz="1200" kern="1200" dirty="0" smtClean="0">
                <a:solidFill>
                  <a:schemeClr val="tx1"/>
                </a:solidFill>
                <a:effectLst/>
                <a:latin typeface="+mn-lt"/>
                <a:ea typeface="+mn-ea"/>
                <a:cs typeface="+mn-cs"/>
              </a:rPr>
              <a:t> yet defining the role of public health practitioners in influencing housing conditions has been challenging. Responsibility for social determinants of health is seen as lying primarily outside the scope of public health.</a:t>
            </a:r>
          </a:p>
          <a:p>
            <a:r>
              <a:rPr lang="en-US" sz="1200" kern="1200" dirty="0" smtClean="0">
                <a:solidFill>
                  <a:schemeClr val="tx1"/>
                </a:solidFill>
                <a:effectLst/>
                <a:latin typeface="+mn-lt"/>
                <a:ea typeface="+mn-ea"/>
                <a:cs typeface="+mn-cs"/>
              </a:rPr>
              <a:t>The quality and accessibility of housing is, however, a particularly appropriate area for public health involvement. An evolving body of scientific evidence demonstrates solid relations between housing and health. The public health community is developing, testing, and implementing effective interventions that yield health benefits through improved housing quality. Public health agencies have valuable expertise and resources to contribute to a </a:t>
            </a:r>
            <a:r>
              <a:rPr lang="en-US" sz="1200" kern="1200" dirty="0" err="1" smtClean="0">
                <a:solidFill>
                  <a:schemeClr val="tx1"/>
                </a:solidFill>
                <a:effectLst/>
                <a:latin typeface="+mn-lt"/>
                <a:ea typeface="+mn-ea"/>
                <a:cs typeface="+mn-cs"/>
              </a:rPr>
              <a:t>multisectoral</a:t>
            </a:r>
            <a:r>
              <a:rPr lang="en-US" sz="1200" kern="1200" dirty="0" smtClean="0">
                <a:solidFill>
                  <a:schemeClr val="tx1"/>
                </a:solidFill>
                <a:effectLst/>
                <a:latin typeface="+mn-lt"/>
                <a:ea typeface="+mn-ea"/>
                <a:cs typeface="+mn-cs"/>
              </a:rPr>
              <a:t> approach to housing concerns. Public health has a long (albeit intermittent) history of involvement in the housing arena, and this involvement is generally accepted by other housing stakeholders (e.g., building departments, community housing advocates). </a:t>
            </a:r>
            <a:r>
              <a:rPr lang="en-US" sz="1200" kern="1200" dirty="0" err="1" smtClean="0">
                <a:solidFill>
                  <a:schemeClr val="tx1"/>
                </a:solidFill>
                <a:effectLst/>
                <a:latin typeface="+mn-lt"/>
                <a:ea typeface="+mn-ea"/>
                <a:cs typeface="+mn-cs"/>
              </a:rPr>
              <a:t>Housingrelated</a:t>
            </a:r>
            <a:r>
              <a:rPr lang="en-US" sz="1200" kern="1200" dirty="0" smtClean="0">
                <a:solidFill>
                  <a:schemeClr val="tx1"/>
                </a:solidFill>
                <a:effectLst/>
                <a:latin typeface="+mn-lt"/>
                <a:ea typeface="+mn-ea"/>
                <a:cs typeface="+mn-cs"/>
              </a:rPr>
              <a:t> health concerns such as lead exposure and asthma are highly visible.</a:t>
            </a:r>
          </a:p>
          <a:p>
            <a:r>
              <a:rPr lang="en-US" sz="1200" kern="1200" dirty="0" smtClean="0">
                <a:solidFill>
                  <a:schemeClr val="tx1"/>
                </a:solidFill>
                <a:effectLst/>
                <a:latin typeface="+mn-lt"/>
                <a:ea typeface="+mn-ea"/>
                <a:cs typeface="+mn-cs"/>
              </a:rPr>
              <a:t> Living in poorly maintained housing contributes to a variety of health conditions including asthma and other respiratory symptoms, neurological disorders, injury, and mental health problems. Indoor moisture, visible mold, and pests have been associated with development of asthma and other respiratory symptoms. Housing conditions also contribute to accidental injuries and deaths, as the presence of functional smoke alarms and clear means of egress are associated with a lower risk of residential fire morbidity and mortality. Housing conditions that have been linked to the development of chronic disease or chronic disease risk factors include interior and exterior housing deterioration, general poor quality of housing, lack of satisfaction with one’s dwelling, and poor ventilation. There is weaker evidence for the impacts of housing conditions on mental health, as the effects of housing quality are difficult to separate from other housing-related factors, such as instability and disarray (i.e., housing that is cluttered or dark). However, well-maintained housing conditions have been associated with higher psychological wellbeing compared to poorly-maintained housing.</a:t>
            </a:r>
          </a:p>
          <a:p>
            <a:r>
              <a:rPr lang="en-US" sz="1200" kern="1200" dirty="0" smtClean="0">
                <a:solidFill>
                  <a:schemeClr val="tx1"/>
                </a:solidFill>
                <a:effectLst/>
                <a:latin typeface="+mn-lt"/>
                <a:ea typeface="+mn-ea"/>
                <a:cs typeface="+mn-cs"/>
              </a:rPr>
              <a:t>Housing is an important determinant of health, and substandard housing is a major public health issue. Each year in the United States, 13.5 million nonfatal injuries occur in and around the home,2 2900 people die in house fires, and 2 million people make emergency room visits for asthma. One million</a:t>
            </a:r>
          </a:p>
          <a:p>
            <a:r>
              <a:rPr lang="en-US" sz="1200" kern="1200" dirty="0" smtClean="0">
                <a:solidFill>
                  <a:schemeClr val="tx1"/>
                </a:solidFill>
                <a:effectLst/>
                <a:latin typeface="+mn-lt"/>
                <a:ea typeface="+mn-ea"/>
                <a:cs typeface="+mn-cs"/>
              </a:rPr>
              <a:t>young children in the United States have blood lead levels high enough to adversely affect their intelligence, behavior, and development.  Two million Americans occupy homes with severe physical problems, and an additional 4.8 million live in homes with moderate problems.</a:t>
            </a:r>
          </a:p>
          <a:p>
            <a:r>
              <a:rPr lang="en-US" sz="1200" kern="1200" dirty="0" smtClean="0">
                <a:solidFill>
                  <a:schemeClr val="tx1"/>
                </a:solidFill>
                <a:effectLst/>
                <a:latin typeface="+mn-lt"/>
                <a:ea typeface="+mn-ea"/>
                <a:cs typeface="+mn-cs"/>
              </a:rPr>
              <a:t>The public health community has grown increasingly aware of the importance of social determinants of health (including housing) in recent years, yet defining the role of public health practitioners in influencing housing conditions has been challenging. Responsibility for social determinants of health is seen as lying primarily outside the scope of public health.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Most Americans spend about 90 percent of their time indoors, and an estimated two-thirds of that time is spent in the home   Very young children spend even more time at home  and are especially vulnerable to household hazards.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affordability of housing has clear implications for health. The shortage of affordable housing limits families’ and individuals’ choices about where they live, often relegating lower-income families to substandard housing in unsafe, overcrowded neighborhoods with higher rates of poverty and fewer resources for health promotion (e.g., parks, bike paths, recreation centers and activities). The financial burden of unaffordable housing can prevent families from meeting other basic needs including nutrition and health care, and is particularly significant for low-income families.</a:t>
            </a:r>
          </a:p>
          <a:p>
            <a:endParaRPr lang="en-US" dirty="0"/>
          </a:p>
        </p:txBody>
      </p:sp>
      <p:sp>
        <p:nvSpPr>
          <p:cNvPr id="4" name="Slide Number Placeholder 3"/>
          <p:cNvSpPr>
            <a:spLocks noGrp="1"/>
          </p:cNvSpPr>
          <p:nvPr>
            <p:ph type="sldNum" sz="quarter" idx="10"/>
          </p:nvPr>
        </p:nvSpPr>
        <p:spPr/>
        <p:txBody>
          <a:bodyPr/>
          <a:lstStyle/>
          <a:p>
            <a:fld id="{A71EABE8-2E94-4344-96A6-9BCEFDF0BFE3}" type="slidenum">
              <a:rPr lang="en-US" smtClean="0"/>
              <a:t>7</a:t>
            </a:fld>
            <a:endParaRPr lang="en-US"/>
          </a:p>
        </p:txBody>
      </p:sp>
    </p:spTree>
    <p:extLst>
      <p:ext uri="{BB962C8B-B14F-4D97-AF65-F5344CB8AC3E}">
        <p14:creationId xmlns:p14="http://schemas.microsoft.com/office/powerpoint/2010/main" val="289093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6104">
              <a:defRPr/>
            </a:pPr>
            <a:fld id="{7C7D9348-212C-449A-9073-D599071FAA2E}" type="slidenum">
              <a:rPr lang="en-US">
                <a:solidFill>
                  <a:prstClr val="black"/>
                </a:solidFill>
              </a:rPr>
              <a:pPr defTabSz="926104">
                <a:defRPr/>
              </a:pPr>
              <a:t>8</a:t>
            </a:fld>
            <a:endParaRPr lang="en-US">
              <a:solidFill>
                <a:prstClr val="black"/>
              </a:solidFill>
            </a:endParaRPr>
          </a:p>
        </p:txBody>
      </p:sp>
    </p:spTree>
    <p:extLst>
      <p:ext uri="{BB962C8B-B14F-4D97-AF65-F5344CB8AC3E}">
        <p14:creationId xmlns:p14="http://schemas.microsoft.com/office/powerpoint/2010/main" val="291604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807"/>
              </a:spcAft>
            </a:pPr>
            <a:r>
              <a:rPr lang="en-US" dirty="0">
                <a:solidFill>
                  <a:schemeClr val="accent3"/>
                </a:solidFill>
              </a:rPr>
              <a:t>A Health Impact Assessment is a structured, but flexible, process that</a:t>
            </a:r>
          </a:p>
          <a:p>
            <a:pPr>
              <a:spcAft>
                <a:spcPts val="1807"/>
              </a:spcAft>
            </a:pPr>
            <a:r>
              <a:rPr lang="en-US" b="1" dirty="0">
                <a:solidFill>
                  <a:schemeClr val="accent3"/>
                </a:solidFill>
              </a:rPr>
              <a:t>Predicts</a:t>
            </a:r>
            <a:r>
              <a:rPr lang="en-US" dirty="0"/>
              <a:t> anticipated health outcomes of a proposed decision or project</a:t>
            </a:r>
          </a:p>
          <a:p>
            <a:pPr>
              <a:spcAft>
                <a:spcPts val="1807"/>
              </a:spcAft>
            </a:pPr>
            <a:r>
              <a:rPr lang="en-US" b="1" dirty="0">
                <a:solidFill>
                  <a:schemeClr val="accent3"/>
                </a:solidFill>
              </a:rPr>
              <a:t>Translates</a:t>
            </a:r>
            <a:r>
              <a:rPr lang="en-US" dirty="0"/>
              <a:t> that information into feasible recommendations for balanced, well-informed decisions that maximize benefits and minimize health risks</a:t>
            </a:r>
          </a:p>
          <a:p>
            <a:pPr>
              <a:spcAft>
                <a:spcPts val="1807"/>
              </a:spcAft>
            </a:pPr>
            <a:r>
              <a:rPr lang="en-US" dirty="0"/>
              <a:t>Helps </a:t>
            </a:r>
            <a:r>
              <a:rPr lang="en-US" b="1" dirty="0">
                <a:solidFill>
                  <a:schemeClr val="accent3"/>
                </a:solidFill>
              </a:rPr>
              <a:t>weigh trade-offs </a:t>
            </a:r>
            <a:r>
              <a:rPr lang="en-US" dirty="0"/>
              <a:t>and understand the direct and indirect health impacts of a project, plan or policy and</a:t>
            </a:r>
          </a:p>
          <a:p>
            <a:pPr defTabSz="918004">
              <a:defRPr/>
            </a:pPr>
            <a:r>
              <a:rPr lang="en-US" dirty="0"/>
              <a:t>Includes strong </a:t>
            </a:r>
            <a:r>
              <a:rPr lang="en-US" b="1" dirty="0">
                <a:solidFill>
                  <a:schemeClr val="accent3"/>
                </a:solidFill>
              </a:rPr>
              <a:t>engagement of community</a:t>
            </a:r>
            <a:r>
              <a:rPr lang="en-US" dirty="0"/>
              <a:t>, business and other decision-making bodies</a:t>
            </a:r>
          </a:p>
          <a:p>
            <a:pPr defTabSz="918004">
              <a:defRPr/>
            </a:pPr>
            <a:endParaRPr lang="en-US" dirty="0"/>
          </a:p>
          <a:p>
            <a:pPr defTabSz="918004">
              <a:defRPr/>
            </a:pPr>
            <a:r>
              <a:rPr lang="en-US" dirty="0"/>
              <a:t>The Sweet Spot – It’s </a:t>
            </a:r>
            <a:r>
              <a:rPr lang="en-US" u="sng" dirty="0"/>
              <a:t>proactive</a:t>
            </a:r>
            <a:r>
              <a:rPr lang="en-US" dirty="0"/>
              <a:t> and </a:t>
            </a:r>
            <a:r>
              <a:rPr lang="en-US" u="sng" dirty="0"/>
              <a:t>predictive</a:t>
            </a:r>
            <a:r>
              <a:rPr lang="en-US" dirty="0"/>
              <a:t>! It’s meant to inform a proposed policy, program or project currently under active consideration by a decision-making body.</a:t>
            </a:r>
          </a:p>
          <a:p>
            <a:pPr lvl="0"/>
            <a:r>
              <a:rPr lang="en-US" dirty="0">
                <a:latin typeface="Arial" charset="0"/>
                <a:ea typeface="ＭＳ Ｐゴシック" pitchFamily="1" charset="-128"/>
                <a:cs typeface="ＭＳ Ｐゴシック"/>
              </a:rPr>
              <a:t>HIA is the framework that translates that data into information and uses it to inform the decision making process.</a:t>
            </a:r>
          </a:p>
          <a:p>
            <a:pPr lvl="0"/>
            <a:r>
              <a:rPr lang="en-US" dirty="0">
                <a:latin typeface="Arial" charset="0"/>
                <a:ea typeface="ＭＳ Ｐゴシック" pitchFamily="1" charset="-128"/>
                <a:cs typeface="ＭＳ Ｐゴシック"/>
              </a:rPr>
              <a:t>These community assessments are tools that could be used during the assessment stage of HIA.</a:t>
            </a:r>
          </a:p>
          <a:p>
            <a:pPr>
              <a:spcAft>
                <a:spcPts val="1807"/>
              </a:spcAft>
            </a:pPr>
            <a:endParaRPr lang="en-US" dirty="0"/>
          </a:p>
        </p:txBody>
      </p:sp>
      <p:sp>
        <p:nvSpPr>
          <p:cNvPr id="4" name="Slide Number Placeholder 3"/>
          <p:cNvSpPr>
            <a:spLocks noGrp="1"/>
          </p:cNvSpPr>
          <p:nvPr>
            <p:ph type="sldNum" sz="quarter" idx="10"/>
          </p:nvPr>
        </p:nvSpPr>
        <p:spPr/>
        <p:txBody>
          <a:bodyPr/>
          <a:lstStyle/>
          <a:p>
            <a:fld id="{8BC2CF6D-FFF9-4691-9537-EC1D9539AA3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9245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mj-lt"/>
                <a:cs typeface="Aveni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3595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norm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0" i="0">
                <a:latin typeface="+mj-lt"/>
                <a:cs typeface="Avenir LT Std 55 Roman"/>
              </a:defRPr>
            </a:lvl1pPr>
            <a:lvl2pPr>
              <a:defRPr b="0" i="0">
                <a:latin typeface="+mj-lt"/>
                <a:cs typeface="Avenir LT Std 55 Roman"/>
              </a:defRPr>
            </a:lvl2pPr>
            <a:lvl3pPr>
              <a:defRPr b="0" i="0">
                <a:latin typeface="+mj-lt"/>
                <a:cs typeface="Avenir LT Std 55 Roman"/>
              </a:defRPr>
            </a:lvl3pPr>
            <a:lvl4pPr>
              <a:defRPr b="0" i="0">
                <a:latin typeface="+mj-lt"/>
                <a:cs typeface="Avenir LT Std 55 Roman"/>
              </a:defRPr>
            </a:lvl4pPr>
            <a:lvl5pPr>
              <a:defRPr b="0" i="0">
                <a:latin typeface="+mj-lt"/>
                <a:cs typeface="Avenir LT Std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06674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2949834483"/>
      </p:ext>
    </p:extLst>
  </p:cSld>
  <p:clrMapOvr>
    <a:masterClrMapping/>
  </p:clrMapOvr>
  <p:transition spd="slow">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6" name="Footer Placeholder 5"/>
          <p:cNvSpPr>
            <a:spLocks noGrp="1"/>
          </p:cNvSpPr>
          <p:nvPr>
            <p:ph type="ftr" sz="quarter" idx="11"/>
          </p:nvPr>
        </p:nvSpPr>
        <p:spPr/>
        <p:txBody>
          <a:bodyPr/>
          <a:lstStyle/>
          <a:p>
            <a:endParaRPr lang="en-US">
              <a:solidFill>
                <a:srgbClr val="3359AF"/>
              </a:solidFill>
            </a:endParaRPr>
          </a:p>
        </p:txBody>
      </p:sp>
      <p:sp>
        <p:nvSpPr>
          <p:cNvPr id="7" name="Slide Number Placeholder 6"/>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4083151734"/>
      </p:ext>
    </p:extLst>
  </p:cSld>
  <p:clrMapOvr>
    <a:masterClrMapping/>
  </p:clrMapOvr>
  <p:transition spd="slow">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8" name="Footer Placeholder 7"/>
          <p:cNvSpPr>
            <a:spLocks noGrp="1"/>
          </p:cNvSpPr>
          <p:nvPr>
            <p:ph type="ftr" sz="quarter" idx="11"/>
          </p:nvPr>
        </p:nvSpPr>
        <p:spPr/>
        <p:txBody>
          <a:bodyPr/>
          <a:lstStyle/>
          <a:p>
            <a:endParaRPr lang="en-US">
              <a:solidFill>
                <a:srgbClr val="3359AF"/>
              </a:solidFill>
            </a:endParaRPr>
          </a:p>
        </p:txBody>
      </p:sp>
      <p:sp>
        <p:nvSpPr>
          <p:cNvPr id="9" name="Slide Number Placeholder 8"/>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3631568413"/>
      </p:ext>
    </p:extLst>
  </p:cSld>
  <p:clrMapOvr>
    <a:masterClrMapping/>
  </p:clrMapOvr>
  <p:transition spd="slow">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4" name="Footer Placeholder 3"/>
          <p:cNvSpPr>
            <a:spLocks noGrp="1"/>
          </p:cNvSpPr>
          <p:nvPr>
            <p:ph type="ftr" sz="quarter" idx="11"/>
          </p:nvPr>
        </p:nvSpPr>
        <p:spPr/>
        <p:txBody>
          <a:bodyPr/>
          <a:lstStyle/>
          <a:p>
            <a:endParaRPr lang="en-US">
              <a:solidFill>
                <a:srgbClr val="3359AF"/>
              </a:solidFill>
            </a:endParaRPr>
          </a:p>
        </p:txBody>
      </p:sp>
      <p:sp>
        <p:nvSpPr>
          <p:cNvPr id="5" name="Slide Number Placeholder 4"/>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3142564155"/>
      </p:ext>
    </p:extLst>
  </p:cSld>
  <p:clrMapOvr>
    <a:masterClrMapping/>
  </p:clrMapOvr>
  <p:transition spd="slow">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3" name="Footer Placeholder 2"/>
          <p:cNvSpPr>
            <a:spLocks noGrp="1"/>
          </p:cNvSpPr>
          <p:nvPr>
            <p:ph type="ftr" sz="quarter" idx="11"/>
          </p:nvPr>
        </p:nvSpPr>
        <p:spPr/>
        <p:txBody>
          <a:bodyPr/>
          <a:lstStyle/>
          <a:p>
            <a:endParaRPr lang="en-US">
              <a:solidFill>
                <a:srgbClr val="3359AF"/>
              </a:solidFill>
            </a:endParaRPr>
          </a:p>
        </p:txBody>
      </p:sp>
      <p:sp>
        <p:nvSpPr>
          <p:cNvPr id="4" name="Slide Number Placeholder 3"/>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728491849"/>
      </p:ext>
    </p:extLst>
  </p:cSld>
  <p:clrMapOvr>
    <a:masterClrMapping/>
  </p:clrMapOvr>
  <p:transitio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6" name="Footer Placeholder 5"/>
          <p:cNvSpPr>
            <a:spLocks noGrp="1"/>
          </p:cNvSpPr>
          <p:nvPr>
            <p:ph type="ftr" sz="quarter" idx="11"/>
          </p:nvPr>
        </p:nvSpPr>
        <p:spPr/>
        <p:txBody>
          <a:bodyPr/>
          <a:lstStyle/>
          <a:p>
            <a:endParaRPr lang="en-US">
              <a:solidFill>
                <a:srgbClr val="3359AF"/>
              </a:solidFill>
            </a:endParaRPr>
          </a:p>
        </p:txBody>
      </p:sp>
      <p:sp>
        <p:nvSpPr>
          <p:cNvPr id="7" name="Slide Number Placeholder 6"/>
          <p:cNvSpPr>
            <a:spLocks noGrp="1"/>
          </p:cNvSpPr>
          <p:nvPr>
            <p:ph type="sldNum" sz="quarter" idx="12"/>
          </p:nvPr>
        </p:nvSpPr>
        <p:spPr/>
        <p:txBody>
          <a:bodyPr/>
          <a:lstStyle/>
          <a:p>
            <a:fld id="{7E885512-8AE3-4926-B5E6-92213B831B2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5547586"/>
      </p:ext>
    </p:extLst>
  </p:cSld>
  <p:clrMapOvr>
    <a:masterClrMapping/>
  </p:clrMapOvr>
  <p:transition spd="slow">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9" name="Slide Number Placeholder 8"/>
          <p:cNvSpPr>
            <a:spLocks noGrp="1"/>
          </p:cNvSpPr>
          <p:nvPr>
            <p:ph type="sldNum" sz="quarter" idx="11"/>
          </p:nvPr>
        </p:nvSpPr>
        <p:spPr/>
        <p:txBody>
          <a:bodyPr/>
          <a:lstStyle/>
          <a:p>
            <a:fld id="{7E885512-8AE3-4926-B5E6-92213B831B27}"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3359AF"/>
              </a:solidFill>
            </a:endParaRPr>
          </a:p>
        </p:txBody>
      </p:sp>
    </p:spTree>
    <p:extLst>
      <p:ext uri="{BB962C8B-B14F-4D97-AF65-F5344CB8AC3E}">
        <p14:creationId xmlns:p14="http://schemas.microsoft.com/office/powerpoint/2010/main" val="1575351239"/>
      </p:ext>
    </p:extLst>
  </p:cSld>
  <p:clrMapOvr>
    <a:masterClrMapping/>
  </p:clrMapOvr>
  <p:transition spd="slow">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4095949482"/>
      </p:ext>
    </p:extLst>
  </p:cSld>
  <p:clrMapOvr>
    <a:masterClrMapping/>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3649207369"/>
      </p:ext>
    </p:extLst>
  </p:cSld>
  <p:clrMapOvr>
    <a:masterClrMapping/>
  </p:clrMapOvr>
  <p:transition spd="slow">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165256857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Trajan Pro"/>
                <a:cs typeface="Trajan Pro"/>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b="0" i="0">
                <a:latin typeface="Avenir LT Std 55 Roman"/>
                <a:cs typeface="Avenir LT Std 55 Roman"/>
              </a:defRPr>
            </a:lvl1pPr>
            <a:lvl2pPr>
              <a:defRPr b="0" i="0">
                <a:latin typeface="Avenir LT Std 55 Roman"/>
                <a:cs typeface="Avenir LT Std 55 Roman"/>
              </a:defRPr>
            </a:lvl2pPr>
            <a:lvl3pPr>
              <a:defRPr b="0" i="0">
                <a:latin typeface="Avenir LT Std 55 Roman"/>
                <a:cs typeface="Avenir LT Std 55 Roman"/>
              </a:defRPr>
            </a:lvl3pPr>
            <a:lvl4pPr>
              <a:defRPr b="0" i="0">
                <a:latin typeface="Avenir LT Std 55 Roman"/>
                <a:cs typeface="Avenir LT Std 55 Roman"/>
              </a:defRPr>
            </a:lvl4pPr>
            <a:lvl5pPr>
              <a:defRPr b="0" i="0">
                <a:latin typeface="Avenir LT Std 55 Roman"/>
                <a:cs typeface="Avenir LT Std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eaLnBrk="1" fontAlgn="auto" hangingPunct="1">
              <a:spcBef>
                <a:spcPts val="0"/>
              </a:spcBef>
              <a:spcAft>
                <a:spcPts val="0"/>
              </a:spcAft>
            </a:pPr>
            <a:endParaRPr lang="en-US" sz="1800" dirty="0">
              <a:solidFill>
                <a:prstClr val="white">
                  <a:lumMod val="50000"/>
                </a:prstClr>
              </a:solidFill>
              <a:ea typeface="+mn-ea"/>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058498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2260983686"/>
      </p:ext>
    </p:extLst>
  </p:cSld>
  <p:clrMapOvr>
    <a:masterClrMapping/>
  </p:clrMapOvr>
  <p:transition spd="slow">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205500368"/>
      </p:ext>
    </p:extLst>
  </p:cSld>
  <p:clrMapOvr>
    <a:masterClrMapping/>
  </p:clrMapOvr>
  <p:transition spd="slow">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6" name="Footer Placeholder 5"/>
          <p:cNvSpPr>
            <a:spLocks noGrp="1"/>
          </p:cNvSpPr>
          <p:nvPr>
            <p:ph type="ftr" sz="quarter" idx="11"/>
          </p:nvPr>
        </p:nvSpPr>
        <p:spPr/>
        <p:txBody>
          <a:bodyPr/>
          <a:lstStyle/>
          <a:p>
            <a:endParaRPr lang="en-US">
              <a:solidFill>
                <a:srgbClr val="3359AF"/>
              </a:solidFill>
            </a:endParaRPr>
          </a:p>
        </p:txBody>
      </p:sp>
      <p:sp>
        <p:nvSpPr>
          <p:cNvPr id="7" name="Slide Number Placeholder 6"/>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2903181130"/>
      </p:ext>
    </p:extLst>
  </p:cSld>
  <p:clrMapOvr>
    <a:masterClrMapping/>
  </p:clrMapOvr>
  <p:transitio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8" name="Footer Placeholder 7"/>
          <p:cNvSpPr>
            <a:spLocks noGrp="1"/>
          </p:cNvSpPr>
          <p:nvPr>
            <p:ph type="ftr" sz="quarter" idx="11"/>
          </p:nvPr>
        </p:nvSpPr>
        <p:spPr/>
        <p:txBody>
          <a:bodyPr/>
          <a:lstStyle/>
          <a:p>
            <a:endParaRPr lang="en-US">
              <a:solidFill>
                <a:srgbClr val="3359AF"/>
              </a:solidFill>
            </a:endParaRPr>
          </a:p>
        </p:txBody>
      </p:sp>
      <p:sp>
        <p:nvSpPr>
          <p:cNvPr id="9" name="Slide Number Placeholder 8"/>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3852618347"/>
      </p:ext>
    </p:extLst>
  </p:cSld>
  <p:clrMapOvr>
    <a:masterClrMapping/>
  </p:clrMapOvr>
  <p:transition spd="slow">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4" name="Footer Placeholder 3"/>
          <p:cNvSpPr>
            <a:spLocks noGrp="1"/>
          </p:cNvSpPr>
          <p:nvPr>
            <p:ph type="ftr" sz="quarter" idx="11"/>
          </p:nvPr>
        </p:nvSpPr>
        <p:spPr/>
        <p:txBody>
          <a:bodyPr/>
          <a:lstStyle/>
          <a:p>
            <a:endParaRPr lang="en-US">
              <a:solidFill>
                <a:srgbClr val="3359AF"/>
              </a:solidFill>
            </a:endParaRPr>
          </a:p>
        </p:txBody>
      </p:sp>
      <p:sp>
        <p:nvSpPr>
          <p:cNvPr id="5" name="Slide Number Placeholder 4"/>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585928194"/>
      </p:ext>
    </p:extLst>
  </p:cSld>
  <p:clrMapOvr>
    <a:masterClrMapping/>
  </p:clrMapOvr>
  <p:transition spd="slow">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3" name="Footer Placeholder 2"/>
          <p:cNvSpPr>
            <a:spLocks noGrp="1"/>
          </p:cNvSpPr>
          <p:nvPr>
            <p:ph type="ftr" sz="quarter" idx="11"/>
          </p:nvPr>
        </p:nvSpPr>
        <p:spPr/>
        <p:txBody>
          <a:bodyPr/>
          <a:lstStyle/>
          <a:p>
            <a:endParaRPr lang="en-US">
              <a:solidFill>
                <a:srgbClr val="3359AF"/>
              </a:solidFill>
            </a:endParaRPr>
          </a:p>
        </p:txBody>
      </p:sp>
      <p:sp>
        <p:nvSpPr>
          <p:cNvPr id="4" name="Slide Number Placeholder 3"/>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3476837444"/>
      </p:ext>
    </p:extLst>
  </p:cSld>
  <p:clrMapOvr>
    <a:masterClrMapping/>
  </p:clrMapOvr>
  <p:transition spd="slow">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6" name="Footer Placeholder 5"/>
          <p:cNvSpPr>
            <a:spLocks noGrp="1"/>
          </p:cNvSpPr>
          <p:nvPr>
            <p:ph type="ftr" sz="quarter" idx="11"/>
          </p:nvPr>
        </p:nvSpPr>
        <p:spPr/>
        <p:txBody>
          <a:bodyPr/>
          <a:lstStyle/>
          <a:p>
            <a:endParaRPr lang="en-US">
              <a:solidFill>
                <a:srgbClr val="3359AF"/>
              </a:solidFill>
            </a:endParaRPr>
          </a:p>
        </p:txBody>
      </p:sp>
      <p:sp>
        <p:nvSpPr>
          <p:cNvPr id="7" name="Slide Number Placeholder 6"/>
          <p:cNvSpPr>
            <a:spLocks noGrp="1"/>
          </p:cNvSpPr>
          <p:nvPr>
            <p:ph type="sldNum" sz="quarter" idx="12"/>
          </p:nvPr>
        </p:nvSpPr>
        <p:spPr/>
        <p:txBody>
          <a:bodyPr/>
          <a:lstStyle/>
          <a:p>
            <a:fld id="{7E885512-8AE3-4926-B5E6-92213B831B2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7057426"/>
      </p:ext>
    </p:extLst>
  </p:cSld>
  <p:clrMapOvr>
    <a:masterClrMapping/>
  </p:clrMapOvr>
  <p:transition spd="slow">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9" name="Slide Number Placeholder 8"/>
          <p:cNvSpPr>
            <a:spLocks noGrp="1"/>
          </p:cNvSpPr>
          <p:nvPr>
            <p:ph type="sldNum" sz="quarter" idx="11"/>
          </p:nvPr>
        </p:nvSpPr>
        <p:spPr/>
        <p:txBody>
          <a:bodyPr/>
          <a:lstStyle/>
          <a:p>
            <a:fld id="{7E885512-8AE3-4926-B5E6-92213B831B27}"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3359AF"/>
              </a:solidFill>
            </a:endParaRPr>
          </a:p>
        </p:txBody>
      </p:sp>
    </p:spTree>
    <p:extLst>
      <p:ext uri="{BB962C8B-B14F-4D97-AF65-F5344CB8AC3E}">
        <p14:creationId xmlns:p14="http://schemas.microsoft.com/office/powerpoint/2010/main" val="198630645"/>
      </p:ext>
    </p:extLst>
  </p:cSld>
  <p:clrMapOvr>
    <a:masterClrMapping/>
  </p:clrMapOvr>
  <p:transition spd="slow">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4101858622"/>
      </p:ext>
    </p:extLst>
  </p:cSld>
  <p:clrMapOvr>
    <a:masterClrMapping/>
  </p:clrMapOvr>
  <p:transition spd="slow">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292522172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HealthImpactPP-Bkg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Grp="1" noChangeArrowheads="1"/>
          </p:cNvSpPr>
          <p:nvPr>
            <p:ph type="ctrTitle"/>
          </p:nvPr>
        </p:nvSpPr>
        <p:spPr>
          <a:xfrm>
            <a:off x="685800" y="2286000"/>
            <a:ext cx="8001000" cy="1066800"/>
          </a:xfrm>
        </p:spPr>
        <p:txBody>
          <a:bodyPr/>
          <a:lstStyle>
            <a:lvl1pPr algn="ctr">
              <a:defRPr sz="4000"/>
            </a:lvl1pPr>
          </a:lstStyle>
          <a:p>
            <a:r>
              <a:rPr lang="en-US" dirty="0"/>
              <a:t>Click to edit Master title style</a:t>
            </a:r>
          </a:p>
        </p:txBody>
      </p:sp>
      <p:sp>
        <p:nvSpPr>
          <p:cNvPr id="16389" name="Rectangle 5"/>
          <p:cNvSpPr>
            <a:spLocks noGrp="1" noChangeArrowheads="1"/>
          </p:cNvSpPr>
          <p:nvPr>
            <p:ph type="subTitle" idx="1"/>
          </p:nvPr>
        </p:nvSpPr>
        <p:spPr>
          <a:xfrm>
            <a:off x="685800" y="3886200"/>
            <a:ext cx="8001000" cy="990600"/>
          </a:xfrm>
        </p:spPr>
        <p:txBody>
          <a:bodyPr/>
          <a:lstStyle>
            <a:lvl1pPr marL="0" indent="0" algn="ctr">
              <a:defRPr sz="2400"/>
            </a:lvl1pPr>
          </a:lstStyle>
          <a:p>
            <a:r>
              <a:rPr lang="en-US" dirty="0"/>
              <a:t>Click to edit Master subtitle style</a:t>
            </a:r>
          </a:p>
        </p:txBody>
      </p:sp>
      <p:sp>
        <p:nvSpPr>
          <p:cNvPr id="5" name="Rectangle 4"/>
          <p:cNvSpPr>
            <a:spLocks noGrp="1" noChangeArrowheads="1"/>
          </p:cNvSpPr>
          <p:nvPr>
            <p:ph type="sldNum" sz="quarter" idx="10"/>
          </p:nvPr>
        </p:nvSpPr>
        <p:spPr/>
        <p:txBody>
          <a:bodyPr/>
          <a:lstStyle>
            <a:lvl1pPr>
              <a:defRPr/>
            </a:lvl1pPr>
          </a:lstStyle>
          <a:p>
            <a:pPr>
              <a:defRPr/>
            </a:pPr>
            <a:fld id="{E260A4A4-FCD1-4750-A578-BAE580C5C062}" type="slidenum">
              <a:rPr lang="en-US"/>
              <a:pPr>
                <a:defRPr/>
              </a:pPr>
              <a:t>‹#›</a:t>
            </a:fld>
            <a:endParaRPr lang="en-US"/>
          </a:p>
        </p:txBody>
      </p:sp>
    </p:spTree>
    <p:extLst>
      <p:ext uri="{BB962C8B-B14F-4D97-AF65-F5344CB8AC3E}">
        <p14:creationId xmlns:p14="http://schemas.microsoft.com/office/powerpoint/2010/main" val="39735834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0825" cy="365125"/>
          </a:xfrm>
          <a:prstGeom prst="rect">
            <a:avLst/>
          </a:prstGeom>
          <a:gradFill flip="none" rotWithShape="1">
            <a:gsLst>
              <a:gs pos="30000">
                <a:srgbClr val="245380"/>
              </a:gs>
              <a:gs pos="100000">
                <a:schemeClr val="bg1"/>
              </a:gs>
            </a:gsLst>
            <a:lin ang="0" scaled="1"/>
            <a:tileRect/>
          </a:gradFill>
          <a:ln w="9525">
            <a:noFill/>
            <a:miter lim="800000"/>
            <a:headEnd/>
            <a:tailEnd/>
          </a:ln>
          <a:effectLst/>
          <a:extLst/>
        </p:spPr>
        <p:txBody>
          <a:bodyPr wrap="none" anchor="ctr"/>
          <a:lstStyle/>
          <a:p>
            <a:endParaRPr lang="en-US">
              <a:solidFill>
                <a:prstClr val="white"/>
              </a:solidFill>
            </a:endParaRPr>
          </a:p>
        </p:txBody>
      </p:sp>
    </p:spTree>
    <p:extLst>
      <p:ext uri="{BB962C8B-B14F-4D97-AF65-F5344CB8AC3E}">
        <p14:creationId xmlns:p14="http://schemas.microsoft.com/office/powerpoint/2010/main" val="3116160040"/>
      </p:ext>
    </p:extLst>
  </p:cSld>
  <p:clrMapOvr>
    <a:masterClrMapping/>
  </p:clrMapOvr>
  <p:transition spd="slow">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72567947"/>
      </p:ext>
    </p:extLst>
  </p:cSld>
  <p:clrMapOvr>
    <a:masterClrMapping/>
  </p:clrMapOvr>
  <p:transition spd="slow">
    <p:wip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1101229552"/>
      </p:ext>
    </p:extLst>
  </p:cSld>
  <p:clrMapOvr>
    <a:masterClrMapping/>
  </p:clrMapOvr>
  <p:transition spd="slow">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288146861"/>
      </p:ext>
    </p:extLst>
  </p:cSld>
  <p:clrMapOvr>
    <a:masterClrMapping/>
  </p:clrMapOvr>
  <p:transition spd="slow">
    <p:wip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6" name="Footer Placeholder 5"/>
          <p:cNvSpPr>
            <a:spLocks noGrp="1"/>
          </p:cNvSpPr>
          <p:nvPr>
            <p:ph type="ftr" sz="quarter" idx="11"/>
          </p:nvPr>
        </p:nvSpPr>
        <p:spPr/>
        <p:txBody>
          <a:bodyPr/>
          <a:lstStyle/>
          <a:p>
            <a:endParaRPr lang="en-US">
              <a:solidFill>
                <a:srgbClr val="3359AF"/>
              </a:solidFill>
            </a:endParaRPr>
          </a:p>
        </p:txBody>
      </p:sp>
      <p:sp>
        <p:nvSpPr>
          <p:cNvPr id="7" name="Slide Number Placeholder 6"/>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881255364"/>
      </p:ext>
    </p:extLst>
  </p:cSld>
  <p:clrMapOvr>
    <a:masterClrMapping/>
  </p:clrMapOvr>
  <p:transition spd="slow">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8" name="Footer Placeholder 7"/>
          <p:cNvSpPr>
            <a:spLocks noGrp="1"/>
          </p:cNvSpPr>
          <p:nvPr>
            <p:ph type="ftr" sz="quarter" idx="11"/>
          </p:nvPr>
        </p:nvSpPr>
        <p:spPr/>
        <p:txBody>
          <a:bodyPr/>
          <a:lstStyle/>
          <a:p>
            <a:endParaRPr lang="en-US">
              <a:solidFill>
                <a:srgbClr val="3359AF"/>
              </a:solidFill>
            </a:endParaRPr>
          </a:p>
        </p:txBody>
      </p:sp>
      <p:sp>
        <p:nvSpPr>
          <p:cNvPr id="9" name="Slide Number Placeholder 8"/>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3500966318"/>
      </p:ext>
    </p:extLst>
  </p:cSld>
  <p:clrMapOvr>
    <a:masterClrMapping/>
  </p:clrMapOvr>
  <p:transition spd="slow">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4" name="Footer Placeholder 3"/>
          <p:cNvSpPr>
            <a:spLocks noGrp="1"/>
          </p:cNvSpPr>
          <p:nvPr>
            <p:ph type="ftr" sz="quarter" idx="11"/>
          </p:nvPr>
        </p:nvSpPr>
        <p:spPr/>
        <p:txBody>
          <a:bodyPr/>
          <a:lstStyle/>
          <a:p>
            <a:endParaRPr lang="en-US">
              <a:solidFill>
                <a:srgbClr val="3359AF"/>
              </a:solidFill>
            </a:endParaRPr>
          </a:p>
        </p:txBody>
      </p:sp>
      <p:sp>
        <p:nvSpPr>
          <p:cNvPr id="5" name="Slide Number Placeholder 4"/>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1207066890"/>
      </p:ext>
    </p:extLst>
  </p:cSld>
  <p:clrMapOvr>
    <a:masterClrMapping/>
  </p:clrMapOvr>
  <p:transition spd="slow">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3" name="Footer Placeholder 2"/>
          <p:cNvSpPr>
            <a:spLocks noGrp="1"/>
          </p:cNvSpPr>
          <p:nvPr>
            <p:ph type="ftr" sz="quarter" idx="11"/>
          </p:nvPr>
        </p:nvSpPr>
        <p:spPr/>
        <p:txBody>
          <a:bodyPr/>
          <a:lstStyle/>
          <a:p>
            <a:endParaRPr lang="en-US">
              <a:solidFill>
                <a:srgbClr val="3359AF"/>
              </a:solidFill>
            </a:endParaRPr>
          </a:p>
        </p:txBody>
      </p:sp>
      <p:sp>
        <p:nvSpPr>
          <p:cNvPr id="4" name="Slide Number Placeholder 3"/>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2434660914"/>
      </p:ext>
    </p:extLst>
  </p:cSld>
  <p:clrMapOvr>
    <a:masterClrMapping/>
  </p:clrMapOvr>
  <p:transition spd="slow">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6" name="Footer Placeholder 5"/>
          <p:cNvSpPr>
            <a:spLocks noGrp="1"/>
          </p:cNvSpPr>
          <p:nvPr>
            <p:ph type="ftr" sz="quarter" idx="11"/>
          </p:nvPr>
        </p:nvSpPr>
        <p:spPr/>
        <p:txBody>
          <a:bodyPr/>
          <a:lstStyle/>
          <a:p>
            <a:endParaRPr lang="en-US">
              <a:solidFill>
                <a:srgbClr val="3359AF"/>
              </a:solidFill>
            </a:endParaRPr>
          </a:p>
        </p:txBody>
      </p:sp>
      <p:sp>
        <p:nvSpPr>
          <p:cNvPr id="7" name="Slide Number Placeholder 6"/>
          <p:cNvSpPr>
            <a:spLocks noGrp="1"/>
          </p:cNvSpPr>
          <p:nvPr>
            <p:ph type="sldNum" sz="quarter" idx="12"/>
          </p:nvPr>
        </p:nvSpPr>
        <p:spPr/>
        <p:txBody>
          <a:bodyPr/>
          <a:lstStyle/>
          <a:p>
            <a:fld id="{7E885512-8AE3-4926-B5E6-92213B831B2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0750480"/>
      </p:ext>
    </p:extLst>
  </p:cSld>
  <p:clrMapOvr>
    <a:masterClrMapping/>
  </p:clrMapOvr>
  <p:transition spd="slow">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9" name="Slide Number Placeholder 8"/>
          <p:cNvSpPr>
            <a:spLocks noGrp="1"/>
          </p:cNvSpPr>
          <p:nvPr>
            <p:ph type="sldNum" sz="quarter" idx="11"/>
          </p:nvPr>
        </p:nvSpPr>
        <p:spPr/>
        <p:txBody>
          <a:bodyPr/>
          <a:lstStyle/>
          <a:p>
            <a:fld id="{7E885512-8AE3-4926-B5E6-92213B831B27}"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3359AF"/>
              </a:solidFill>
            </a:endParaRPr>
          </a:p>
        </p:txBody>
      </p:sp>
    </p:spTree>
    <p:extLst>
      <p:ext uri="{BB962C8B-B14F-4D97-AF65-F5344CB8AC3E}">
        <p14:creationId xmlns:p14="http://schemas.microsoft.com/office/powerpoint/2010/main" val="229695909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65B91ED-A1BF-4B03-9623-8F8019F8E48E}" type="slidenum">
              <a:rPr lang="en-US"/>
              <a:pPr>
                <a:defRPr/>
              </a:pPr>
              <a:t>‹#›</a:t>
            </a:fld>
            <a:endParaRPr lang="en-US"/>
          </a:p>
        </p:txBody>
      </p:sp>
    </p:spTree>
    <p:extLst>
      <p:ext uri="{BB962C8B-B14F-4D97-AF65-F5344CB8AC3E}">
        <p14:creationId xmlns:p14="http://schemas.microsoft.com/office/powerpoint/2010/main" val="11287010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2281557201"/>
      </p:ext>
    </p:extLst>
  </p:cSld>
  <p:clrMapOvr>
    <a:masterClrMapping/>
  </p:clrMapOvr>
  <p:transition spd="slow">
    <p:wip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515833963"/>
      </p:ext>
    </p:extLst>
  </p:cSld>
  <p:clrMapOvr>
    <a:masterClrMapping/>
  </p:clrMapOvr>
  <p:transition spd="slow">
    <p:wip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07940" name="Rectangle 4"/>
          <p:cNvSpPr>
            <a:spLocks noGrp="1" noChangeArrowheads="1"/>
          </p:cNvSpPr>
          <p:nvPr>
            <p:ph type="ctrTitle"/>
          </p:nvPr>
        </p:nvSpPr>
        <p:spPr>
          <a:xfrm>
            <a:off x="381000" y="1295400"/>
            <a:ext cx="5181600" cy="3048000"/>
          </a:xfrm>
        </p:spPr>
        <p:txBody>
          <a:bodyPr/>
          <a:lstStyle>
            <a:lvl1pPr>
              <a:defRPr sz="6000"/>
            </a:lvl1pPr>
          </a:lstStyle>
          <a:p>
            <a:r>
              <a:rPr lang="en-US"/>
              <a:t>Click to edit Master title style</a:t>
            </a:r>
          </a:p>
        </p:txBody>
      </p:sp>
      <p:sp>
        <p:nvSpPr>
          <p:cNvPr id="807942" name="Rectangle 6"/>
          <p:cNvSpPr>
            <a:spLocks noGrp="1" noChangeArrowheads="1"/>
          </p:cNvSpPr>
          <p:nvPr>
            <p:ph type="subTitle" idx="1"/>
          </p:nvPr>
        </p:nvSpPr>
        <p:spPr>
          <a:xfrm>
            <a:off x="381000" y="4495800"/>
            <a:ext cx="5181600" cy="1752600"/>
          </a:xfrm>
        </p:spPr>
        <p:txBody>
          <a:bodyPr anchor="ctr"/>
          <a:lstStyle>
            <a:lvl1pPr marL="0" indent="0">
              <a:buFont typeface="Wingdings 2" pitchFamily="18" charset="2"/>
              <a:buNone/>
              <a:defRPr>
                <a:solidFill>
                  <a:schemeClr val="bg1"/>
                </a:solidFill>
                <a:latin typeface="Georgia" pitchFamily="18" charset="0"/>
              </a:defRPr>
            </a:lvl1pPr>
          </a:lstStyle>
          <a:p>
            <a:r>
              <a:rPr lang="en-US"/>
              <a:t>Click to edit Master subtitle style</a:t>
            </a:r>
          </a:p>
        </p:txBody>
      </p:sp>
    </p:spTree>
    <p:extLst>
      <p:ext uri="{BB962C8B-B14F-4D97-AF65-F5344CB8AC3E}">
        <p14:creationId xmlns:p14="http://schemas.microsoft.com/office/powerpoint/2010/main" val="37402914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28576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98785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56768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85537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02503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528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976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3A277E5-BAB5-4E02-90BC-E1EB678DEECA}" type="slidenum">
              <a:rPr lang="en-US"/>
              <a:pPr>
                <a:defRPr/>
              </a:pPr>
              <a:t>‹#›</a:t>
            </a:fld>
            <a:endParaRPr lang="en-US"/>
          </a:p>
        </p:txBody>
      </p:sp>
    </p:spTree>
    <p:extLst>
      <p:ext uri="{BB962C8B-B14F-4D97-AF65-F5344CB8AC3E}">
        <p14:creationId xmlns:p14="http://schemas.microsoft.com/office/powerpoint/2010/main" val="3126654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36598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6950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0"/>
            <a:ext cx="21336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2484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19688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4382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65124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90643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56517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Tree>
    <p:extLst>
      <p:ext uri="{BB962C8B-B14F-4D97-AF65-F5344CB8AC3E}">
        <p14:creationId xmlns:p14="http://schemas.microsoft.com/office/powerpoint/2010/main" val="13789962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0"/>
            <a:ext cx="8534400" cy="612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67094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0726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057400"/>
            <a:ext cx="38481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2057400"/>
            <a:ext cx="38481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7DC0B03-2CA6-4CB6-9AD3-CD8717D9C3C1}" type="slidenum">
              <a:rPr lang="en-US"/>
              <a:pPr>
                <a:defRPr/>
              </a:pPr>
              <a:t>‹#›</a:t>
            </a:fld>
            <a:endParaRPr lang="en-US"/>
          </a:p>
        </p:txBody>
      </p:sp>
    </p:spTree>
    <p:extLst>
      <p:ext uri="{BB962C8B-B14F-4D97-AF65-F5344CB8AC3E}">
        <p14:creationId xmlns:p14="http://schemas.microsoft.com/office/powerpoint/2010/main" val="25536393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134700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2"/>
            <a:ext cx="7543800" cy="2593975"/>
          </a:xfrm>
        </p:spPr>
        <p:txBody>
          <a:bodyPr anchor="b"/>
          <a:lstStyle>
            <a:lvl1pPr>
              <a:defRPr sz="6600">
                <a:ln>
                  <a:noFill/>
                </a:ln>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8295AF-0D7C-40DC-9EAE-DC0A2B86DDDC}" type="datetime1">
              <a:rPr lang="en-US" smtClean="0">
                <a:solidFill>
                  <a:srgbClr val="3359AF"/>
                </a:solidFill>
              </a:rPr>
              <a:pPr/>
              <a:t>7/30/2018</a:t>
            </a:fld>
            <a:endParaRPr lang="en-US" dirty="0">
              <a:solidFill>
                <a:srgbClr val="3359AF"/>
              </a:solidFill>
            </a:endParaRPr>
          </a:p>
        </p:txBody>
      </p:sp>
      <p:sp>
        <p:nvSpPr>
          <p:cNvPr id="5" name="Footer Placeholder 4"/>
          <p:cNvSpPr>
            <a:spLocks noGrp="1"/>
          </p:cNvSpPr>
          <p:nvPr>
            <p:ph type="ftr" sz="quarter" idx="11"/>
          </p:nvPr>
        </p:nvSpPr>
        <p:spPr/>
        <p:txBody>
          <a:bodyPr/>
          <a:lstStyle/>
          <a:p>
            <a:endParaRPr lang="en-US" dirty="0">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dirty="0"/>
          </a:p>
        </p:txBody>
      </p:sp>
    </p:spTree>
    <p:extLst>
      <p:ext uri="{BB962C8B-B14F-4D97-AF65-F5344CB8AC3E}">
        <p14:creationId xmlns:p14="http://schemas.microsoft.com/office/powerpoint/2010/main" val="2898683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71E19-6F78-40CD-A421-A6E455FEF6C7}" type="datetime1">
              <a:rPr lang="en-US" smtClean="0">
                <a:solidFill>
                  <a:srgbClr val="3359AF"/>
                </a:solidFill>
              </a:rPr>
              <a:pPr/>
              <a:t>7/30/2018</a:t>
            </a:fld>
            <a:endParaRPr lang="en-US" dirty="0">
              <a:solidFill>
                <a:srgbClr val="3359AF"/>
              </a:solidFill>
            </a:endParaRPr>
          </a:p>
        </p:txBody>
      </p:sp>
      <p:sp>
        <p:nvSpPr>
          <p:cNvPr id="5" name="Footer Placeholder 4"/>
          <p:cNvSpPr>
            <a:spLocks noGrp="1"/>
          </p:cNvSpPr>
          <p:nvPr>
            <p:ph type="ftr" sz="quarter" idx="11"/>
          </p:nvPr>
        </p:nvSpPr>
        <p:spPr/>
        <p:txBody>
          <a:bodyPr/>
          <a:lstStyle/>
          <a:p>
            <a:endParaRPr lang="en-US" dirty="0">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dirty="0"/>
          </a:p>
        </p:txBody>
      </p:sp>
    </p:spTree>
    <p:extLst>
      <p:ext uri="{BB962C8B-B14F-4D97-AF65-F5344CB8AC3E}">
        <p14:creationId xmlns:p14="http://schemas.microsoft.com/office/powerpoint/2010/main" val="958928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B63C41-4BFF-4292-AF22-CA677C50B158}" type="datetime1">
              <a:rPr lang="en-US" smtClean="0">
                <a:solidFill>
                  <a:srgbClr val="3359AF"/>
                </a:solidFill>
              </a:rPr>
              <a:pPr/>
              <a:t>7/30/2018</a:t>
            </a:fld>
            <a:endParaRPr lang="en-US" dirty="0">
              <a:solidFill>
                <a:srgbClr val="3359AF"/>
              </a:solidFill>
            </a:endParaRPr>
          </a:p>
        </p:txBody>
      </p:sp>
      <p:sp>
        <p:nvSpPr>
          <p:cNvPr id="5" name="Footer Placeholder 4"/>
          <p:cNvSpPr>
            <a:spLocks noGrp="1"/>
          </p:cNvSpPr>
          <p:nvPr>
            <p:ph type="ftr" sz="quarter" idx="11"/>
          </p:nvPr>
        </p:nvSpPr>
        <p:spPr/>
        <p:txBody>
          <a:bodyPr/>
          <a:lstStyle/>
          <a:p>
            <a:endParaRPr lang="en-US" dirty="0">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dirty="0"/>
          </a:p>
        </p:txBody>
      </p:sp>
    </p:spTree>
    <p:extLst>
      <p:ext uri="{BB962C8B-B14F-4D97-AF65-F5344CB8AC3E}">
        <p14:creationId xmlns:p14="http://schemas.microsoft.com/office/powerpoint/2010/main" val="280936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38C488-56D2-454B-8902-FB7177526F94}" type="datetime1">
              <a:rPr lang="en-US" smtClean="0">
                <a:solidFill>
                  <a:srgbClr val="3359AF"/>
                </a:solidFill>
              </a:rPr>
              <a:pPr/>
              <a:t>7/30/2018</a:t>
            </a:fld>
            <a:endParaRPr lang="en-US" dirty="0">
              <a:solidFill>
                <a:srgbClr val="3359AF"/>
              </a:solidFill>
            </a:endParaRPr>
          </a:p>
        </p:txBody>
      </p:sp>
      <p:sp>
        <p:nvSpPr>
          <p:cNvPr id="6" name="Footer Placeholder 5"/>
          <p:cNvSpPr>
            <a:spLocks noGrp="1"/>
          </p:cNvSpPr>
          <p:nvPr>
            <p:ph type="ftr" sz="quarter" idx="11"/>
          </p:nvPr>
        </p:nvSpPr>
        <p:spPr/>
        <p:txBody>
          <a:bodyPr/>
          <a:lstStyle/>
          <a:p>
            <a:endParaRPr lang="en-US" dirty="0">
              <a:solidFill>
                <a:srgbClr val="3359AF"/>
              </a:solidFill>
            </a:endParaRPr>
          </a:p>
        </p:txBody>
      </p:sp>
      <p:sp>
        <p:nvSpPr>
          <p:cNvPr id="7" name="Slide Number Placeholder 6"/>
          <p:cNvSpPr>
            <a:spLocks noGrp="1"/>
          </p:cNvSpPr>
          <p:nvPr>
            <p:ph type="sldNum" sz="quarter" idx="12"/>
          </p:nvPr>
        </p:nvSpPr>
        <p:spPr/>
        <p:txBody>
          <a:bodyPr/>
          <a:lstStyle/>
          <a:p>
            <a:fld id="{7E885512-8AE3-4926-B5E6-92213B831B27}" type="slidenum">
              <a:rPr lang="en-US" smtClean="0"/>
              <a:pPr/>
              <a:t>‹#›</a:t>
            </a:fld>
            <a:endParaRPr lang="en-US" dirty="0"/>
          </a:p>
        </p:txBody>
      </p:sp>
    </p:spTree>
    <p:extLst>
      <p:ext uri="{BB962C8B-B14F-4D97-AF65-F5344CB8AC3E}">
        <p14:creationId xmlns:p14="http://schemas.microsoft.com/office/powerpoint/2010/main" val="610466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79F122-A614-424E-BEA9-50E7F1219A80}" type="datetime1">
              <a:rPr lang="en-US" smtClean="0">
                <a:solidFill>
                  <a:srgbClr val="3359AF"/>
                </a:solidFill>
              </a:rPr>
              <a:pPr/>
              <a:t>7/30/2018</a:t>
            </a:fld>
            <a:endParaRPr lang="en-US" dirty="0">
              <a:solidFill>
                <a:srgbClr val="3359AF"/>
              </a:solidFill>
            </a:endParaRPr>
          </a:p>
        </p:txBody>
      </p:sp>
      <p:sp>
        <p:nvSpPr>
          <p:cNvPr id="8" name="Footer Placeholder 7"/>
          <p:cNvSpPr>
            <a:spLocks noGrp="1"/>
          </p:cNvSpPr>
          <p:nvPr>
            <p:ph type="ftr" sz="quarter" idx="11"/>
          </p:nvPr>
        </p:nvSpPr>
        <p:spPr/>
        <p:txBody>
          <a:bodyPr/>
          <a:lstStyle/>
          <a:p>
            <a:endParaRPr lang="en-US" dirty="0">
              <a:solidFill>
                <a:srgbClr val="3359AF"/>
              </a:solidFill>
            </a:endParaRPr>
          </a:p>
        </p:txBody>
      </p:sp>
      <p:sp>
        <p:nvSpPr>
          <p:cNvPr id="9" name="Slide Number Placeholder 8"/>
          <p:cNvSpPr>
            <a:spLocks noGrp="1"/>
          </p:cNvSpPr>
          <p:nvPr>
            <p:ph type="sldNum" sz="quarter" idx="12"/>
          </p:nvPr>
        </p:nvSpPr>
        <p:spPr/>
        <p:txBody>
          <a:bodyPr/>
          <a:lstStyle/>
          <a:p>
            <a:fld id="{7E885512-8AE3-4926-B5E6-92213B831B27}" type="slidenum">
              <a:rPr lang="en-US" smtClean="0"/>
              <a:pPr/>
              <a:t>‹#›</a:t>
            </a:fld>
            <a:endParaRPr lang="en-US" dirty="0"/>
          </a:p>
        </p:txBody>
      </p:sp>
    </p:spTree>
    <p:extLst>
      <p:ext uri="{BB962C8B-B14F-4D97-AF65-F5344CB8AC3E}">
        <p14:creationId xmlns:p14="http://schemas.microsoft.com/office/powerpoint/2010/main" val="380552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1D3FA5-9CFD-479C-9F6C-27B01CDB2689}" type="datetime1">
              <a:rPr lang="en-US" smtClean="0">
                <a:solidFill>
                  <a:srgbClr val="3359AF"/>
                </a:solidFill>
              </a:rPr>
              <a:pPr/>
              <a:t>7/30/2018</a:t>
            </a:fld>
            <a:endParaRPr lang="en-US" dirty="0">
              <a:solidFill>
                <a:srgbClr val="3359AF"/>
              </a:solidFill>
            </a:endParaRPr>
          </a:p>
        </p:txBody>
      </p:sp>
      <p:sp>
        <p:nvSpPr>
          <p:cNvPr id="4" name="Footer Placeholder 3"/>
          <p:cNvSpPr>
            <a:spLocks noGrp="1"/>
          </p:cNvSpPr>
          <p:nvPr>
            <p:ph type="ftr" sz="quarter" idx="11"/>
          </p:nvPr>
        </p:nvSpPr>
        <p:spPr/>
        <p:txBody>
          <a:bodyPr/>
          <a:lstStyle/>
          <a:p>
            <a:endParaRPr lang="en-US" dirty="0">
              <a:solidFill>
                <a:srgbClr val="3359AF"/>
              </a:solidFill>
            </a:endParaRPr>
          </a:p>
        </p:txBody>
      </p:sp>
      <p:sp>
        <p:nvSpPr>
          <p:cNvPr id="5" name="Slide Number Placeholder 4"/>
          <p:cNvSpPr>
            <a:spLocks noGrp="1"/>
          </p:cNvSpPr>
          <p:nvPr>
            <p:ph type="sldNum" sz="quarter" idx="12"/>
          </p:nvPr>
        </p:nvSpPr>
        <p:spPr/>
        <p:txBody>
          <a:bodyPr/>
          <a:lstStyle/>
          <a:p>
            <a:fld id="{7E885512-8AE3-4926-B5E6-92213B831B27}" type="slidenum">
              <a:rPr lang="en-US" smtClean="0"/>
              <a:pPr/>
              <a:t>‹#›</a:t>
            </a:fld>
            <a:endParaRPr lang="en-US" dirty="0"/>
          </a:p>
        </p:txBody>
      </p:sp>
    </p:spTree>
    <p:extLst>
      <p:ext uri="{BB962C8B-B14F-4D97-AF65-F5344CB8AC3E}">
        <p14:creationId xmlns:p14="http://schemas.microsoft.com/office/powerpoint/2010/main" val="720652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6C23A-D393-4AEF-88ED-5995B170617A}" type="datetime1">
              <a:rPr lang="en-US" smtClean="0">
                <a:solidFill>
                  <a:srgbClr val="3359AF"/>
                </a:solidFill>
              </a:rPr>
              <a:pPr/>
              <a:t>7/30/2018</a:t>
            </a:fld>
            <a:endParaRPr lang="en-US" dirty="0">
              <a:solidFill>
                <a:srgbClr val="3359AF"/>
              </a:solidFill>
            </a:endParaRPr>
          </a:p>
        </p:txBody>
      </p:sp>
      <p:sp>
        <p:nvSpPr>
          <p:cNvPr id="3" name="Footer Placeholder 2"/>
          <p:cNvSpPr>
            <a:spLocks noGrp="1"/>
          </p:cNvSpPr>
          <p:nvPr>
            <p:ph type="ftr" sz="quarter" idx="11"/>
          </p:nvPr>
        </p:nvSpPr>
        <p:spPr/>
        <p:txBody>
          <a:bodyPr/>
          <a:lstStyle/>
          <a:p>
            <a:endParaRPr lang="en-US" dirty="0">
              <a:solidFill>
                <a:srgbClr val="3359AF"/>
              </a:solidFill>
            </a:endParaRPr>
          </a:p>
        </p:txBody>
      </p:sp>
      <p:sp>
        <p:nvSpPr>
          <p:cNvPr id="4" name="Slide Number Placeholder 3"/>
          <p:cNvSpPr>
            <a:spLocks noGrp="1"/>
          </p:cNvSpPr>
          <p:nvPr>
            <p:ph type="sldNum" sz="quarter" idx="12"/>
          </p:nvPr>
        </p:nvSpPr>
        <p:spPr/>
        <p:txBody>
          <a:bodyPr/>
          <a:lstStyle/>
          <a:p>
            <a:fld id="{7E885512-8AE3-4926-B5E6-92213B831B27}" type="slidenum">
              <a:rPr lang="en-US" smtClean="0"/>
              <a:pPr/>
              <a:t>‹#›</a:t>
            </a:fld>
            <a:endParaRPr lang="en-US" dirty="0"/>
          </a:p>
        </p:txBody>
      </p:sp>
    </p:spTree>
    <p:extLst>
      <p:ext uri="{BB962C8B-B14F-4D97-AF65-F5344CB8AC3E}">
        <p14:creationId xmlns:p14="http://schemas.microsoft.com/office/powerpoint/2010/main" val="126633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CBC5A-3C48-4284-9E23-2B1F2A374858}" type="datetime1">
              <a:rPr lang="en-US" smtClean="0">
                <a:solidFill>
                  <a:srgbClr val="3359AF"/>
                </a:solidFill>
              </a:rPr>
              <a:pPr/>
              <a:t>7/30/2018</a:t>
            </a:fld>
            <a:endParaRPr lang="en-US" dirty="0">
              <a:solidFill>
                <a:srgbClr val="3359AF"/>
              </a:solidFill>
            </a:endParaRPr>
          </a:p>
        </p:txBody>
      </p:sp>
      <p:sp>
        <p:nvSpPr>
          <p:cNvPr id="6" name="Footer Placeholder 5"/>
          <p:cNvSpPr>
            <a:spLocks noGrp="1"/>
          </p:cNvSpPr>
          <p:nvPr>
            <p:ph type="ftr" sz="quarter" idx="11"/>
          </p:nvPr>
        </p:nvSpPr>
        <p:spPr/>
        <p:txBody>
          <a:bodyPr/>
          <a:lstStyle/>
          <a:p>
            <a:endParaRPr lang="en-US" dirty="0">
              <a:solidFill>
                <a:srgbClr val="3359AF"/>
              </a:solidFill>
            </a:endParaRPr>
          </a:p>
        </p:txBody>
      </p:sp>
      <p:sp>
        <p:nvSpPr>
          <p:cNvPr id="7" name="Slide Number Placeholder 6"/>
          <p:cNvSpPr>
            <a:spLocks noGrp="1"/>
          </p:cNvSpPr>
          <p:nvPr>
            <p:ph type="sldNum" sz="quarter" idx="12"/>
          </p:nvPr>
        </p:nvSpPr>
        <p:spPr/>
        <p:txBody>
          <a:bodyPr/>
          <a:lstStyle/>
          <a:p>
            <a:fld id="{7E885512-8AE3-4926-B5E6-92213B831B27}"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6311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556D220-A81B-450E-AD24-1D059196FA2C}" type="datetime1">
              <a:rPr lang="en-US" smtClean="0">
                <a:solidFill>
                  <a:srgbClr val="3359AF"/>
                </a:solidFill>
              </a:rPr>
              <a:pPr/>
              <a:t>7/30/2018</a:t>
            </a:fld>
            <a:endParaRPr lang="en-US" dirty="0">
              <a:solidFill>
                <a:srgbClr val="3359AF"/>
              </a:solidFill>
            </a:endParaRPr>
          </a:p>
        </p:txBody>
      </p:sp>
      <p:sp>
        <p:nvSpPr>
          <p:cNvPr id="9" name="Slide Number Placeholder 8"/>
          <p:cNvSpPr>
            <a:spLocks noGrp="1"/>
          </p:cNvSpPr>
          <p:nvPr>
            <p:ph type="sldNum" sz="quarter" idx="11"/>
          </p:nvPr>
        </p:nvSpPr>
        <p:spPr/>
        <p:txBody>
          <a:bodyPr/>
          <a:lstStyle/>
          <a:p>
            <a:fld id="{7E885512-8AE3-4926-B5E6-92213B831B2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3359AF"/>
              </a:solidFill>
            </a:endParaRPr>
          </a:p>
        </p:txBody>
      </p:sp>
    </p:spTree>
    <p:extLst>
      <p:ext uri="{BB962C8B-B14F-4D97-AF65-F5344CB8AC3E}">
        <p14:creationId xmlns:p14="http://schemas.microsoft.com/office/powerpoint/2010/main" val="2966920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D502A8A-DC0B-4760-83C4-A85030009267}" type="slidenum">
              <a:rPr lang="en-US"/>
              <a:pPr>
                <a:defRPr/>
              </a:pPr>
              <a:t>‹#›</a:t>
            </a:fld>
            <a:endParaRPr lang="en-US"/>
          </a:p>
        </p:txBody>
      </p:sp>
    </p:spTree>
    <p:extLst>
      <p:ext uri="{BB962C8B-B14F-4D97-AF65-F5344CB8AC3E}">
        <p14:creationId xmlns:p14="http://schemas.microsoft.com/office/powerpoint/2010/main" val="22589520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DFA45-6ECB-442D-A84B-5C17D154B69C}" type="datetime1">
              <a:rPr lang="en-US" smtClean="0">
                <a:solidFill>
                  <a:srgbClr val="3359AF"/>
                </a:solidFill>
              </a:rPr>
              <a:pPr/>
              <a:t>7/30/2018</a:t>
            </a:fld>
            <a:endParaRPr lang="en-US" dirty="0">
              <a:solidFill>
                <a:srgbClr val="3359AF"/>
              </a:solidFill>
            </a:endParaRPr>
          </a:p>
        </p:txBody>
      </p:sp>
      <p:sp>
        <p:nvSpPr>
          <p:cNvPr id="5" name="Footer Placeholder 4"/>
          <p:cNvSpPr>
            <a:spLocks noGrp="1"/>
          </p:cNvSpPr>
          <p:nvPr>
            <p:ph type="ftr" sz="quarter" idx="11"/>
          </p:nvPr>
        </p:nvSpPr>
        <p:spPr/>
        <p:txBody>
          <a:bodyPr/>
          <a:lstStyle/>
          <a:p>
            <a:endParaRPr lang="en-US" dirty="0">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dirty="0"/>
          </a:p>
        </p:txBody>
      </p:sp>
    </p:spTree>
    <p:extLst>
      <p:ext uri="{BB962C8B-B14F-4D97-AF65-F5344CB8AC3E}">
        <p14:creationId xmlns:p14="http://schemas.microsoft.com/office/powerpoint/2010/main" val="928620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45BFE-C02A-4CF2-8B0A-BBBCA0CEEB4F}" type="datetime1">
              <a:rPr lang="en-US" smtClean="0">
                <a:solidFill>
                  <a:srgbClr val="3359AF"/>
                </a:solidFill>
              </a:rPr>
              <a:pPr/>
              <a:t>7/30/2018</a:t>
            </a:fld>
            <a:endParaRPr lang="en-US" dirty="0">
              <a:solidFill>
                <a:srgbClr val="3359AF"/>
              </a:solidFill>
            </a:endParaRPr>
          </a:p>
        </p:txBody>
      </p:sp>
      <p:sp>
        <p:nvSpPr>
          <p:cNvPr id="5" name="Footer Placeholder 4"/>
          <p:cNvSpPr>
            <a:spLocks noGrp="1"/>
          </p:cNvSpPr>
          <p:nvPr>
            <p:ph type="ftr" sz="quarter" idx="11"/>
          </p:nvPr>
        </p:nvSpPr>
        <p:spPr/>
        <p:txBody>
          <a:bodyPr/>
          <a:lstStyle/>
          <a:p>
            <a:endParaRPr lang="en-US" dirty="0">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dirty="0"/>
          </a:p>
        </p:txBody>
      </p:sp>
    </p:spTree>
    <p:extLst>
      <p:ext uri="{BB962C8B-B14F-4D97-AF65-F5344CB8AC3E}">
        <p14:creationId xmlns:p14="http://schemas.microsoft.com/office/powerpoint/2010/main" val="46472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2"/>
            <a:ext cx="9140825" cy="365125"/>
          </a:xfrm>
          <a:prstGeom prst="rect">
            <a:avLst/>
          </a:prstGeom>
          <a:gradFill flip="none" rotWithShape="1">
            <a:gsLst>
              <a:gs pos="30000">
                <a:srgbClr val="245380"/>
              </a:gs>
              <a:gs pos="100000">
                <a:schemeClr val="bg1"/>
              </a:gs>
            </a:gsLst>
            <a:lin ang="0" scaled="1"/>
            <a:tileRect/>
          </a:gradFill>
          <a:ln w="9525">
            <a:noFill/>
            <a:miter lim="800000"/>
            <a:headEnd/>
            <a:tailEnd/>
          </a:ln>
          <a:effectLst/>
          <a:extLst/>
        </p:spPr>
        <p:txBody>
          <a:bodyPr wrap="none" anchor="ctr"/>
          <a:lstStyle/>
          <a:p>
            <a:endParaRPr lang="en-US" dirty="0">
              <a:solidFill>
                <a:prstClr val="white"/>
              </a:solidFill>
            </a:endParaRPr>
          </a:p>
        </p:txBody>
      </p:sp>
    </p:spTree>
    <p:extLst>
      <p:ext uri="{BB962C8B-B14F-4D97-AF65-F5344CB8AC3E}">
        <p14:creationId xmlns:p14="http://schemas.microsoft.com/office/powerpoint/2010/main" val="3378971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13"/>
            <a:ext cx="8229600" cy="1143000"/>
          </a:xfrm>
          <a:prstGeom prst="rect">
            <a:avLst/>
          </a:prstGeom>
        </p:spPr>
        <p:txBody>
          <a:bodyPr>
            <a:no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3FDC70A0-13DD-4209-B41F-CB1E225FE1F7}" type="datetime1">
              <a:rPr lang="en-US" smtClean="0">
                <a:solidFill>
                  <a:prstClr val="white"/>
                </a:solidFill>
              </a:rPr>
              <a:pPr/>
              <a:t>7/30/2018</a:t>
            </a:fld>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3577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BA5CFF02-A3F5-48DC-9C17-1BE460604FAE}" type="slidenum">
              <a:rPr lang="en-US"/>
              <a:pPr>
                <a:defRPr/>
              </a:pPr>
              <a:t>‹#›</a:t>
            </a:fld>
            <a:endParaRPr lang="en-US"/>
          </a:p>
        </p:txBody>
      </p:sp>
    </p:spTree>
    <p:extLst>
      <p:ext uri="{BB962C8B-B14F-4D97-AF65-F5344CB8AC3E}">
        <p14:creationId xmlns:p14="http://schemas.microsoft.com/office/powerpoint/2010/main" val="1287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47601F4-E2DA-49D5-AC8E-C2299BFA33AC}" type="slidenum">
              <a:rPr lang="en-US"/>
              <a:pPr>
                <a:defRPr/>
              </a:pPr>
              <a:t>‹#›</a:t>
            </a:fld>
            <a:endParaRPr lang="en-US"/>
          </a:p>
        </p:txBody>
      </p:sp>
    </p:spTree>
    <p:extLst>
      <p:ext uri="{BB962C8B-B14F-4D97-AF65-F5344CB8AC3E}">
        <p14:creationId xmlns:p14="http://schemas.microsoft.com/office/powerpoint/2010/main" val="4032868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74A5970-129E-41C1-B782-1235E33FD760}" type="slidenum">
              <a:rPr lang="en-US"/>
              <a:pPr>
                <a:defRPr/>
              </a:pPr>
              <a:t>‹#›</a:t>
            </a:fld>
            <a:endParaRPr lang="en-US"/>
          </a:p>
        </p:txBody>
      </p:sp>
    </p:spTree>
    <p:extLst>
      <p:ext uri="{BB962C8B-B14F-4D97-AF65-F5344CB8AC3E}">
        <p14:creationId xmlns:p14="http://schemas.microsoft.com/office/powerpoint/2010/main" val="48709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13"/>
            <a:ext cx="8229600" cy="1143000"/>
          </a:xfrm>
          <a:prstGeom prst="rect">
            <a:avLst/>
          </a:prstGeom>
        </p:spPr>
        <p:txBody>
          <a:bodyPr>
            <a:no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i="0">
                <a:latin typeface="+mj-lt"/>
                <a:cs typeface="Avenir LT Std 45 Book"/>
              </a:defRPr>
            </a:lvl1pPr>
            <a:lvl2pPr>
              <a:defRPr b="0" i="0">
                <a:latin typeface="+mj-lt"/>
                <a:cs typeface="Avenir LT Std 45 Book"/>
              </a:defRPr>
            </a:lvl2pPr>
            <a:lvl3pPr>
              <a:defRPr b="0" i="0">
                <a:latin typeface="+mj-lt"/>
                <a:cs typeface="Avenir LT Std 45 Book"/>
              </a:defRPr>
            </a:lvl3pPr>
            <a:lvl4pPr>
              <a:defRPr b="0" i="0">
                <a:latin typeface="+mj-lt"/>
                <a:cs typeface="Avenir LT Std 45 Book"/>
              </a:defRPr>
            </a:lvl4pPr>
            <a:lvl5pPr>
              <a:defRPr b="0" i="0">
                <a:latin typeface="+mj-lt"/>
                <a:cs typeface="Avenir LT Std 45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84476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0C970F5-D923-4379-99EC-437427900BF6}" type="slidenum">
              <a:rPr lang="en-US"/>
              <a:pPr>
                <a:defRPr/>
              </a:pPr>
              <a:t>‹#›</a:t>
            </a:fld>
            <a:endParaRPr lang="en-US"/>
          </a:p>
        </p:txBody>
      </p:sp>
    </p:spTree>
    <p:extLst>
      <p:ext uri="{BB962C8B-B14F-4D97-AF65-F5344CB8AC3E}">
        <p14:creationId xmlns:p14="http://schemas.microsoft.com/office/powerpoint/2010/main" val="231694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69253E5-5C7B-43FE-AAC1-BCE8E9FDB15F}" type="slidenum">
              <a:rPr lang="en-US"/>
              <a:pPr>
                <a:defRPr/>
              </a:pPr>
              <a:t>‹#›</a:t>
            </a:fld>
            <a:endParaRPr lang="en-US"/>
          </a:p>
        </p:txBody>
      </p:sp>
    </p:spTree>
    <p:extLst>
      <p:ext uri="{BB962C8B-B14F-4D97-AF65-F5344CB8AC3E}">
        <p14:creationId xmlns:p14="http://schemas.microsoft.com/office/powerpoint/2010/main" val="2887956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533400"/>
            <a:ext cx="19812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7912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25CA828-7CA8-4209-89D7-DC10B268DCFD}" type="slidenum">
              <a:rPr lang="en-US"/>
              <a:pPr>
                <a:defRPr/>
              </a:pPr>
              <a:t>‹#›</a:t>
            </a:fld>
            <a:endParaRPr lang="en-US"/>
          </a:p>
        </p:txBody>
      </p:sp>
    </p:spTree>
    <p:extLst>
      <p:ext uri="{BB962C8B-B14F-4D97-AF65-F5344CB8AC3E}">
        <p14:creationId xmlns:p14="http://schemas.microsoft.com/office/powerpoint/2010/main" val="3736240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Trajan Pro"/>
                <a:cs typeface="Trajan Pro"/>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Avenir LT Std 55 Roman"/>
                <a:cs typeface="Aveni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30487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13"/>
            <a:ext cx="8229600" cy="1143000"/>
          </a:xfrm>
          <a:prstGeom prst="rect">
            <a:avLst/>
          </a:prstGeom>
        </p:spPr>
        <p:txBody>
          <a:bodyPr/>
          <a:lstStyle>
            <a:lvl1pPr>
              <a:defRPr>
                <a:latin typeface="Trajan Pro"/>
                <a:cs typeface="Trajan Pro"/>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i="0">
                <a:latin typeface="Avenir LT Std 45 Book"/>
                <a:cs typeface="Avenir LT Std 45 Book"/>
              </a:defRPr>
            </a:lvl1pPr>
            <a:lvl2pPr>
              <a:defRPr b="0" i="0">
                <a:latin typeface="Avenir LT Std 45 Book"/>
                <a:cs typeface="Avenir LT Std 45 Book"/>
              </a:defRPr>
            </a:lvl2pPr>
            <a:lvl3pPr>
              <a:defRPr b="0" i="0">
                <a:latin typeface="Avenir LT Std 45 Book"/>
                <a:cs typeface="Avenir LT Std 45 Book"/>
              </a:defRPr>
            </a:lvl3pPr>
            <a:lvl4pPr>
              <a:defRPr b="0" i="0">
                <a:latin typeface="Avenir LT Std 45 Book"/>
                <a:cs typeface="Avenir LT Std 45 Book"/>
              </a:defRPr>
            </a:lvl4pPr>
            <a:lvl5pPr>
              <a:defRPr b="0" i="0">
                <a:latin typeface="Avenir LT Std 45 Book"/>
                <a:cs typeface="Avenir LT Std 45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89368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139834"/>
            <a:ext cx="7772400" cy="1362075"/>
          </a:xfrm>
          <a:prstGeom prst="rect">
            <a:avLst/>
          </a:prstGeom>
        </p:spPr>
        <p:txBody>
          <a:bodyPr anchor="t"/>
          <a:lstStyle>
            <a:lvl1pPr algn="l">
              <a:defRPr sz="4000" b="1" cap="all">
                <a:latin typeface="Trajan Pro"/>
                <a:cs typeface="Trajan Pro"/>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0">
                <a:solidFill>
                  <a:schemeClr val="tx1">
                    <a:tint val="75000"/>
                  </a:schemeClr>
                </a:solidFill>
                <a:latin typeface="Avenir LT Std 45 Book"/>
                <a:cs typeface="Avenir LT Std 45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08871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a:latin typeface="Trajan Pro"/>
                <a:cs typeface="Trajan Pro"/>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0" i="0">
                <a:latin typeface="Avenir LT Std 45 Book"/>
                <a:cs typeface="Avenir LT Std 45 Book"/>
              </a:defRPr>
            </a:lvl1pPr>
            <a:lvl2pPr>
              <a:defRPr sz="2400" b="0" i="0">
                <a:latin typeface="Avenir LT Std 45 Book"/>
                <a:cs typeface="Avenir LT Std 45 Book"/>
              </a:defRPr>
            </a:lvl2pPr>
            <a:lvl3pPr>
              <a:defRPr sz="2000" b="0" i="0">
                <a:latin typeface="Avenir LT Std 45 Book"/>
                <a:cs typeface="Avenir LT Std 45 Book"/>
              </a:defRPr>
            </a:lvl3pPr>
            <a:lvl4pPr>
              <a:defRPr sz="1800" b="0" i="0">
                <a:latin typeface="Avenir LT Std 45 Book"/>
                <a:cs typeface="Avenir LT Std 45 Book"/>
              </a:defRPr>
            </a:lvl4pPr>
            <a:lvl5pPr>
              <a:defRPr sz="1800" b="0" i="0">
                <a:latin typeface="Avenir LT Std 45 Book"/>
                <a:cs typeface="Avenir LT Std 45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0" i="0">
                <a:latin typeface="Avenir LT Std 45 Book"/>
                <a:cs typeface="Avenir LT Std 45 Book"/>
              </a:defRPr>
            </a:lvl1pPr>
            <a:lvl2pPr>
              <a:defRPr sz="2400" b="0" i="0">
                <a:latin typeface="Avenir LT Std 45 Book"/>
                <a:cs typeface="Avenir LT Std 45 Book"/>
              </a:defRPr>
            </a:lvl2pPr>
            <a:lvl3pPr>
              <a:defRPr sz="2000" b="0" i="0">
                <a:latin typeface="Avenir LT Std 45 Book"/>
                <a:cs typeface="Avenir LT Std 45 Book"/>
              </a:defRPr>
            </a:lvl3pPr>
            <a:lvl4pPr>
              <a:defRPr sz="1800" b="0" i="0">
                <a:latin typeface="Avenir LT Std 45 Book"/>
                <a:cs typeface="Avenir LT Std 45 Book"/>
              </a:defRPr>
            </a:lvl4pPr>
            <a:lvl5pPr>
              <a:defRPr sz="1800" b="0" i="0">
                <a:latin typeface="Avenir LT Std 45 Book"/>
                <a:cs typeface="Avenir LT Std 45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84601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a:latin typeface="Trajan Pro"/>
                <a:cs typeface="Trajan Pro"/>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latin typeface="Avenir LT Std 85 Heavy"/>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i="0">
                <a:latin typeface="Avenir LT Std 55 Roman"/>
                <a:cs typeface="Avenir LT Std 55 Roman"/>
              </a:defRPr>
            </a:lvl1pPr>
            <a:lvl2pPr>
              <a:defRPr sz="2000" b="0" i="0">
                <a:latin typeface="Avenir LT Std 55 Roman"/>
                <a:cs typeface="Avenir LT Std 55 Roman"/>
              </a:defRPr>
            </a:lvl2pPr>
            <a:lvl3pPr>
              <a:defRPr sz="1800" b="0" i="0">
                <a:latin typeface="Avenir LT Std 55 Roman"/>
                <a:cs typeface="Avenir LT Std 55 Roman"/>
              </a:defRPr>
            </a:lvl3pPr>
            <a:lvl4pPr>
              <a:defRPr sz="1600" b="0" i="0">
                <a:latin typeface="Avenir LT Std 55 Roman"/>
                <a:cs typeface="Avenir LT Std 55 Roman"/>
              </a:defRPr>
            </a:lvl4pPr>
            <a:lvl5pPr>
              <a:defRPr sz="1600" b="0" i="0">
                <a:latin typeface="Avenir LT Std 55 Roman"/>
                <a:cs typeface="Avenir LT Std 55 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latin typeface="Avenir LT Std 85 Heavy"/>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i="0">
                <a:latin typeface="Avenir LT Std 55 Roman"/>
                <a:cs typeface="Avenir LT Std 55 Roman"/>
              </a:defRPr>
            </a:lvl1pPr>
            <a:lvl2pPr>
              <a:defRPr sz="2000" b="0" i="0">
                <a:latin typeface="Avenir LT Std 55 Roman"/>
                <a:cs typeface="Avenir LT Std 55 Roman"/>
              </a:defRPr>
            </a:lvl2pPr>
            <a:lvl3pPr>
              <a:defRPr sz="1800" b="0" i="0">
                <a:latin typeface="Avenir LT Std 55 Roman"/>
                <a:cs typeface="Avenir LT Std 55 Roman"/>
              </a:defRPr>
            </a:lvl3pPr>
            <a:lvl4pPr>
              <a:defRPr sz="1600" b="0" i="0">
                <a:latin typeface="Avenir LT Std 55 Roman"/>
                <a:cs typeface="Avenir LT Std 55 Roman"/>
              </a:defRPr>
            </a:lvl4pPr>
            <a:lvl5pPr>
              <a:defRPr sz="1600" b="0" i="0">
                <a:latin typeface="Avenir LT Std 55 Roman"/>
                <a:cs typeface="Avenir LT Std 55 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15783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a:latin typeface="Trajan Pro"/>
                <a:cs typeface="Trajan Pro"/>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4" name="Footer Placeholder 3"/>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74870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3" name="Footer Placeholder 2"/>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4393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139834"/>
            <a:ext cx="7772400" cy="1362075"/>
          </a:xfrm>
          <a:prstGeom prst="rect">
            <a:avLst/>
          </a:prstGeom>
        </p:spPr>
        <p:txBody>
          <a:bodyPr anchor="t"/>
          <a:lstStyle>
            <a:lvl1pPr algn="l">
              <a:defRPr sz="4000" b="0" cap="all">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0">
                <a:solidFill>
                  <a:schemeClr val="tx1">
                    <a:tint val="75000"/>
                  </a:schemeClr>
                </a:solidFill>
                <a:latin typeface="+mj-lt"/>
                <a:cs typeface="Avenir LT Std 45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eaLnBrk="1" fontAlgn="auto" hangingPunct="1">
              <a:spcBef>
                <a:spcPts val="0"/>
              </a:spcBef>
              <a:spcAft>
                <a:spcPts val="0"/>
              </a:spcAft>
            </a:pPr>
            <a:endParaRPr lang="en-US" sz="1800" dirty="0">
              <a:solidFill>
                <a:prstClr val="white">
                  <a:lumMod val="50000"/>
                </a:prstClr>
              </a:solidFill>
              <a:ea typeface="+mn-ea"/>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3866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Trajan Pro"/>
                <a:cs typeface="Trajan Pro"/>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b="0" i="0">
                <a:latin typeface="Avenir LT Std 55 Roman"/>
                <a:cs typeface="Avenir LT Std 55 Roman"/>
              </a:defRPr>
            </a:lvl1pPr>
            <a:lvl2pPr>
              <a:defRPr sz="2800" b="0" i="0">
                <a:latin typeface="Avenir LT Std 55 Roman"/>
                <a:cs typeface="Avenir LT Std 55 Roman"/>
              </a:defRPr>
            </a:lvl2pPr>
            <a:lvl3pPr>
              <a:defRPr sz="2400" b="0" i="0">
                <a:latin typeface="Avenir LT Std 55 Roman"/>
                <a:cs typeface="Avenir LT Std 55 Roman"/>
              </a:defRPr>
            </a:lvl3pPr>
            <a:lvl4pPr>
              <a:defRPr sz="2000" b="0" i="0">
                <a:latin typeface="Avenir LT Std 55 Roman"/>
                <a:cs typeface="Avenir LT Std 55 Roman"/>
              </a:defRPr>
            </a:lvl4pPr>
            <a:lvl5pPr>
              <a:defRPr sz="2000" b="0" i="0">
                <a:latin typeface="Avenir LT Std 55 Roman"/>
                <a:cs typeface="Avenir LT Std 55 Roman"/>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venir LT Std 35 Ligh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0291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Trajan Pro"/>
                <a:cs typeface="Trajan Pro"/>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venir LT Std 35 Ligh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20910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a:latin typeface="Trajan Pro"/>
                <a:cs typeface="Trajan Pro"/>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0" i="0">
                <a:latin typeface="Avenir LT Std 55 Roman"/>
                <a:cs typeface="Avenir LT Std 55 Roman"/>
              </a:defRPr>
            </a:lvl1pPr>
            <a:lvl2pPr>
              <a:defRPr b="0" i="0">
                <a:latin typeface="Avenir LT Std 55 Roman"/>
                <a:cs typeface="Avenir LT Std 55 Roman"/>
              </a:defRPr>
            </a:lvl2pPr>
            <a:lvl3pPr>
              <a:defRPr b="0" i="0">
                <a:latin typeface="Avenir LT Std 55 Roman"/>
                <a:cs typeface="Avenir LT Std 55 Roman"/>
              </a:defRPr>
            </a:lvl3pPr>
            <a:lvl4pPr>
              <a:defRPr b="0" i="0">
                <a:latin typeface="Avenir LT Std 55 Roman"/>
                <a:cs typeface="Avenir LT Std 55 Roman"/>
              </a:defRPr>
            </a:lvl4pPr>
            <a:lvl5pPr>
              <a:defRPr b="0" i="0">
                <a:latin typeface="Avenir LT Std 55 Roman"/>
                <a:cs typeface="Avenir LT Std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2431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Trajan Pro"/>
                <a:cs typeface="Trajan Pro"/>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b="0" i="0">
                <a:latin typeface="Avenir LT Std 55 Roman"/>
                <a:cs typeface="Avenir LT Std 55 Roman"/>
              </a:defRPr>
            </a:lvl1pPr>
            <a:lvl2pPr>
              <a:defRPr b="0" i="0">
                <a:latin typeface="Avenir LT Std 55 Roman"/>
                <a:cs typeface="Avenir LT Std 55 Roman"/>
              </a:defRPr>
            </a:lvl2pPr>
            <a:lvl3pPr>
              <a:defRPr b="0" i="0">
                <a:latin typeface="Avenir LT Std 55 Roman"/>
                <a:cs typeface="Avenir LT Std 55 Roman"/>
              </a:defRPr>
            </a:lvl3pPr>
            <a:lvl4pPr>
              <a:defRPr b="0" i="0">
                <a:latin typeface="Avenir LT Std 55 Roman"/>
                <a:cs typeface="Avenir LT Std 55 Roman"/>
              </a:defRPr>
            </a:lvl4pPr>
            <a:lvl5pPr>
              <a:defRPr b="0" i="0">
                <a:latin typeface="Avenir LT Std 55 Roman"/>
                <a:cs typeface="Avenir LT Std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39168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7363" y="293688"/>
            <a:ext cx="8161337" cy="514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61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19162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1002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3965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832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685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norm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0" i="0">
                <a:latin typeface="+mj-lt"/>
                <a:cs typeface="Avenir LT Std 45 Book"/>
              </a:defRPr>
            </a:lvl1pPr>
            <a:lvl2pPr>
              <a:defRPr sz="2400" b="0" i="0">
                <a:latin typeface="+mj-lt"/>
                <a:cs typeface="Avenir LT Std 45 Book"/>
              </a:defRPr>
            </a:lvl2pPr>
            <a:lvl3pPr>
              <a:defRPr sz="2000" b="0" i="0">
                <a:latin typeface="+mj-lt"/>
                <a:cs typeface="Avenir LT Std 45 Book"/>
              </a:defRPr>
            </a:lvl3pPr>
            <a:lvl4pPr>
              <a:defRPr sz="1800" b="0" i="0">
                <a:latin typeface="+mj-lt"/>
                <a:cs typeface="Avenir LT Std 45 Book"/>
              </a:defRPr>
            </a:lvl4pPr>
            <a:lvl5pPr>
              <a:defRPr sz="1800" b="0" i="0">
                <a:latin typeface="+mj-lt"/>
                <a:cs typeface="Avenir LT Std 45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0" i="0">
                <a:latin typeface="+mj-lt"/>
                <a:cs typeface="Avenir LT Std 45 Book"/>
              </a:defRPr>
            </a:lvl1pPr>
            <a:lvl2pPr>
              <a:defRPr sz="2400" b="0" i="0">
                <a:latin typeface="+mj-lt"/>
                <a:cs typeface="Avenir LT Std 45 Book"/>
              </a:defRPr>
            </a:lvl2pPr>
            <a:lvl3pPr>
              <a:defRPr sz="2000" b="0" i="0">
                <a:latin typeface="+mj-lt"/>
                <a:cs typeface="Avenir LT Std 45 Book"/>
              </a:defRPr>
            </a:lvl3pPr>
            <a:lvl4pPr>
              <a:defRPr sz="1800" b="0" i="0">
                <a:latin typeface="+mj-lt"/>
                <a:cs typeface="Avenir LT Std 45 Book"/>
              </a:defRPr>
            </a:lvl4pPr>
            <a:lvl5pPr>
              <a:defRPr sz="1800" b="0" i="0">
                <a:latin typeface="+mj-lt"/>
                <a:cs typeface="Avenir LT Std 45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eaLnBrk="1" fontAlgn="auto" hangingPunct="1">
              <a:spcBef>
                <a:spcPts val="0"/>
              </a:spcBef>
              <a:spcAft>
                <a:spcPts val="0"/>
              </a:spcAft>
            </a:pPr>
            <a:endParaRPr lang="en-US" sz="1800" dirty="0">
              <a:solidFill>
                <a:prstClr val="white">
                  <a:lumMod val="50000"/>
                </a:prstClr>
              </a:solidFill>
              <a:ea typeface="+mn-ea"/>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3083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17198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11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8860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5815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7897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27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mj-lt"/>
                <a:cs typeface="Aveni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5230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13"/>
            <a:ext cx="8229600" cy="1143000"/>
          </a:xfrm>
          <a:prstGeom prst="rect">
            <a:avLst/>
          </a:prstGeom>
        </p:spPr>
        <p:txBody>
          <a:bodyPr>
            <a:no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i="0">
                <a:latin typeface="+mj-lt"/>
                <a:cs typeface="Avenir LT Std 45 Book"/>
              </a:defRPr>
            </a:lvl1pPr>
            <a:lvl2pPr>
              <a:defRPr b="0" i="0">
                <a:latin typeface="+mj-lt"/>
                <a:cs typeface="Avenir LT Std 45 Book"/>
              </a:defRPr>
            </a:lvl2pPr>
            <a:lvl3pPr>
              <a:defRPr b="0" i="0">
                <a:latin typeface="+mj-lt"/>
                <a:cs typeface="Avenir LT Std 45 Book"/>
              </a:defRPr>
            </a:lvl3pPr>
            <a:lvl4pPr>
              <a:defRPr b="0" i="0">
                <a:latin typeface="+mj-lt"/>
                <a:cs typeface="Avenir LT Std 45 Book"/>
              </a:defRPr>
            </a:lvl4pPr>
            <a:lvl5pPr>
              <a:defRPr b="0" i="0">
                <a:latin typeface="+mj-lt"/>
                <a:cs typeface="Avenir LT Std 45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36017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139834"/>
            <a:ext cx="7772400" cy="1362075"/>
          </a:xfrm>
          <a:prstGeom prst="rect">
            <a:avLst/>
          </a:prstGeom>
        </p:spPr>
        <p:txBody>
          <a:bodyPr anchor="t"/>
          <a:lstStyle>
            <a:lvl1pPr algn="l">
              <a:defRPr sz="4000" b="0" cap="all">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0">
                <a:solidFill>
                  <a:schemeClr val="tx1">
                    <a:tint val="75000"/>
                  </a:schemeClr>
                </a:solidFill>
                <a:latin typeface="+mj-lt"/>
                <a:cs typeface="Avenir LT Std 45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7228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norm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0" i="0">
                <a:latin typeface="+mj-lt"/>
                <a:cs typeface="Avenir LT Std 45 Book"/>
              </a:defRPr>
            </a:lvl1pPr>
            <a:lvl2pPr>
              <a:defRPr sz="2400" b="0" i="0">
                <a:latin typeface="+mj-lt"/>
                <a:cs typeface="Avenir LT Std 45 Book"/>
              </a:defRPr>
            </a:lvl2pPr>
            <a:lvl3pPr>
              <a:defRPr sz="2000" b="0" i="0">
                <a:latin typeface="+mj-lt"/>
                <a:cs typeface="Avenir LT Std 45 Book"/>
              </a:defRPr>
            </a:lvl3pPr>
            <a:lvl4pPr>
              <a:defRPr sz="1800" b="0" i="0">
                <a:latin typeface="+mj-lt"/>
                <a:cs typeface="Avenir LT Std 45 Book"/>
              </a:defRPr>
            </a:lvl4pPr>
            <a:lvl5pPr>
              <a:defRPr sz="1800" b="0" i="0">
                <a:latin typeface="+mj-lt"/>
                <a:cs typeface="Avenir LT Std 45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0" i="0">
                <a:latin typeface="+mj-lt"/>
                <a:cs typeface="Avenir LT Std 45 Book"/>
              </a:defRPr>
            </a:lvl1pPr>
            <a:lvl2pPr>
              <a:defRPr sz="2400" b="0" i="0">
                <a:latin typeface="+mj-lt"/>
                <a:cs typeface="Avenir LT Std 45 Book"/>
              </a:defRPr>
            </a:lvl2pPr>
            <a:lvl3pPr>
              <a:defRPr sz="2000" b="0" i="0">
                <a:latin typeface="+mj-lt"/>
                <a:cs typeface="Avenir LT Std 45 Book"/>
              </a:defRPr>
            </a:lvl3pPr>
            <a:lvl4pPr>
              <a:defRPr sz="1800" b="0" i="0">
                <a:latin typeface="+mj-lt"/>
                <a:cs typeface="Avenir LT Std 45 Book"/>
              </a:defRPr>
            </a:lvl4pPr>
            <a:lvl5pPr>
              <a:defRPr sz="1800" b="0" i="0">
                <a:latin typeface="+mj-lt"/>
                <a:cs typeface="Avenir LT Std 45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98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norm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latin typeface="+mj-lt"/>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i="0">
                <a:latin typeface="+mj-lt"/>
                <a:cs typeface="Avenir LT Std 55 Roman"/>
              </a:defRPr>
            </a:lvl1pPr>
            <a:lvl2pPr>
              <a:defRPr sz="2000" b="0" i="0">
                <a:latin typeface="+mj-lt"/>
                <a:cs typeface="Avenir LT Std 55 Roman"/>
              </a:defRPr>
            </a:lvl2pPr>
            <a:lvl3pPr>
              <a:defRPr sz="1800" b="0" i="0">
                <a:latin typeface="+mj-lt"/>
                <a:cs typeface="Avenir LT Std 55 Roman"/>
              </a:defRPr>
            </a:lvl3pPr>
            <a:lvl4pPr>
              <a:defRPr sz="1600" b="0" i="0">
                <a:latin typeface="+mj-lt"/>
                <a:cs typeface="Avenir LT Std 55 Roman"/>
              </a:defRPr>
            </a:lvl4pPr>
            <a:lvl5pPr>
              <a:defRPr sz="1600" b="0" i="0">
                <a:latin typeface="+mj-lt"/>
                <a:cs typeface="Avenir LT Std 55 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latin typeface="+mj-lt"/>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i="0">
                <a:latin typeface="+mj-lt"/>
                <a:cs typeface="Avenir LT Std 55 Roman"/>
              </a:defRPr>
            </a:lvl1pPr>
            <a:lvl2pPr>
              <a:defRPr sz="2000" b="0" i="0">
                <a:latin typeface="+mj-lt"/>
                <a:cs typeface="Avenir LT Std 55 Roman"/>
              </a:defRPr>
            </a:lvl2pPr>
            <a:lvl3pPr>
              <a:defRPr sz="1800" b="0" i="0">
                <a:latin typeface="+mj-lt"/>
                <a:cs typeface="Avenir LT Std 55 Roman"/>
              </a:defRPr>
            </a:lvl3pPr>
            <a:lvl4pPr>
              <a:defRPr sz="1600" b="0" i="0">
                <a:latin typeface="+mj-lt"/>
                <a:cs typeface="Avenir LT Std 55 Roman"/>
              </a:defRPr>
            </a:lvl4pPr>
            <a:lvl5pPr>
              <a:defRPr sz="1600" b="0" i="0">
                <a:latin typeface="+mj-lt"/>
                <a:cs typeface="Avenir LT Std 55 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2039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norm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latin typeface="+mj-lt"/>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i="0">
                <a:latin typeface="+mj-lt"/>
                <a:cs typeface="Avenir LT Std 55 Roman"/>
              </a:defRPr>
            </a:lvl1pPr>
            <a:lvl2pPr>
              <a:defRPr sz="2000" b="0" i="0">
                <a:latin typeface="+mj-lt"/>
                <a:cs typeface="Avenir LT Std 55 Roman"/>
              </a:defRPr>
            </a:lvl2pPr>
            <a:lvl3pPr>
              <a:defRPr sz="1800" b="0" i="0">
                <a:latin typeface="+mj-lt"/>
                <a:cs typeface="Avenir LT Std 55 Roman"/>
              </a:defRPr>
            </a:lvl3pPr>
            <a:lvl4pPr>
              <a:defRPr sz="1600" b="0" i="0">
                <a:latin typeface="+mj-lt"/>
                <a:cs typeface="Avenir LT Std 55 Roman"/>
              </a:defRPr>
            </a:lvl4pPr>
            <a:lvl5pPr>
              <a:defRPr sz="1600" b="0" i="0">
                <a:latin typeface="+mj-lt"/>
                <a:cs typeface="Avenir LT Std 55 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latin typeface="+mj-lt"/>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i="0">
                <a:latin typeface="+mj-lt"/>
                <a:cs typeface="Avenir LT Std 55 Roman"/>
              </a:defRPr>
            </a:lvl1pPr>
            <a:lvl2pPr>
              <a:defRPr sz="2000" b="0" i="0">
                <a:latin typeface="+mj-lt"/>
                <a:cs typeface="Avenir LT Std 55 Roman"/>
              </a:defRPr>
            </a:lvl2pPr>
            <a:lvl3pPr>
              <a:defRPr sz="1800" b="0" i="0">
                <a:latin typeface="+mj-lt"/>
                <a:cs typeface="Avenir LT Std 55 Roman"/>
              </a:defRPr>
            </a:lvl3pPr>
            <a:lvl4pPr>
              <a:defRPr sz="1600" b="0" i="0">
                <a:latin typeface="+mj-lt"/>
                <a:cs typeface="Avenir LT Std 55 Roman"/>
              </a:defRPr>
            </a:lvl4pPr>
            <a:lvl5pPr>
              <a:defRPr sz="1600" b="0" i="0">
                <a:latin typeface="+mj-lt"/>
                <a:cs typeface="Avenir LT Std 55 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21527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norm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811811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0589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b="0" i="0">
                <a:latin typeface="+mj-lt"/>
                <a:cs typeface="Avenir LT Std 55 Roman"/>
              </a:defRPr>
            </a:lvl1pPr>
            <a:lvl2pPr>
              <a:defRPr sz="2800" b="0" i="0">
                <a:latin typeface="+mj-lt"/>
                <a:cs typeface="Avenir LT Std 55 Roman"/>
              </a:defRPr>
            </a:lvl2pPr>
            <a:lvl3pPr>
              <a:defRPr sz="2400" b="0" i="0">
                <a:latin typeface="+mj-lt"/>
                <a:cs typeface="Avenir LT Std 55 Roman"/>
              </a:defRPr>
            </a:lvl3pPr>
            <a:lvl4pPr>
              <a:defRPr sz="2000" b="0" i="0">
                <a:latin typeface="+mj-lt"/>
                <a:cs typeface="Avenir LT Std 55 Roman"/>
              </a:defRPr>
            </a:lvl4pPr>
            <a:lvl5pPr>
              <a:defRPr sz="2000" b="0" i="0">
                <a:latin typeface="+mj-lt"/>
                <a:cs typeface="Avenir LT Std 55 Roman"/>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j-l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221646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j-l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202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norm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0" i="0">
                <a:latin typeface="+mj-lt"/>
                <a:cs typeface="Avenir LT Std 55 Roman"/>
              </a:defRPr>
            </a:lvl1pPr>
            <a:lvl2pPr>
              <a:defRPr b="0" i="0">
                <a:latin typeface="+mj-lt"/>
                <a:cs typeface="Avenir LT Std 55 Roman"/>
              </a:defRPr>
            </a:lvl2pPr>
            <a:lvl3pPr>
              <a:defRPr b="0" i="0">
                <a:latin typeface="+mj-lt"/>
                <a:cs typeface="Avenir LT Std 55 Roman"/>
              </a:defRPr>
            </a:lvl3pPr>
            <a:lvl4pPr>
              <a:defRPr b="0" i="0">
                <a:latin typeface="+mj-lt"/>
                <a:cs typeface="Avenir LT Std 55 Roman"/>
              </a:defRPr>
            </a:lvl4pPr>
            <a:lvl5pPr>
              <a:defRPr b="0" i="0">
                <a:latin typeface="+mj-lt"/>
                <a:cs typeface="Avenir LT Std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39594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Trajan Pro"/>
                <a:cs typeface="Trajan Pro"/>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b="0" i="0">
                <a:latin typeface="Avenir LT Std 55 Roman"/>
                <a:cs typeface="Avenir LT Std 55 Roman"/>
              </a:defRPr>
            </a:lvl1pPr>
            <a:lvl2pPr>
              <a:defRPr b="0" i="0">
                <a:latin typeface="Avenir LT Std 55 Roman"/>
                <a:cs typeface="Avenir LT Std 55 Roman"/>
              </a:defRPr>
            </a:lvl2pPr>
            <a:lvl3pPr>
              <a:defRPr b="0" i="0">
                <a:latin typeface="Avenir LT Std 55 Roman"/>
                <a:cs typeface="Avenir LT Std 55 Roman"/>
              </a:defRPr>
            </a:lvl3pPr>
            <a:lvl4pPr>
              <a:defRPr b="0" i="0">
                <a:latin typeface="Avenir LT Std 55 Roman"/>
                <a:cs typeface="Avenir LT Std 55 Roman"/>
              </a:defRPr>
            </a:lvl4pPr>
            <a:lvl5pPr>
              <a:defRPr b="0" i="0">
                <a:latin typeface="Avenir LT Std 55 Roman"/>
                <a:cs typeface="Avenir LT Std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5807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Trajan Pro"/>
                <a:cs typeface="Trajan Pro"/>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Avenir LT Std 55 Roman"/>
                <a:cs typeface="Aveni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071075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13"/>
            <a:ext cx="8229600" cy="1143000"/>
          </a:xfrm>
          <a:prstGeom prst="rect">
            <a:avLst/>
          </a:prstGeom>
        </p:spPr>
        <p:txBody>
          <a:bodyPr/>
          <a:lstStyle>
            <a:lvl1pPr>
              <a:defRPr>
                <a:latin typeface="Trajan Pro"/>
                <a:cs typeface="Trajan Pro"/>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i="0">
                <a:latin typeface="Avenir LT Std 45 Book"/>
                <a:cs typeface="Avenir LT Std 45 Book"/>
              </a:defRPr>
            </a:lvl1pPr>
            <a:lvl2pPr>
              <a:defRPr b="0" i="0">
                <a:latin typeface="Avenir LT Std 45 Book"/>
                <a:cs typeface="Avenir LT Std 45 Book"/>
              </a:defRPr>
            </a:lvl2pPr>
            <a:lvl3pPr>
              <a:defRPr b="0" i="0">
                <a:latin typeface="Avenir LT Std 45 Book"/>
                <a:cs typeface="Avenir LT Std 45 Book"/>
              </a:defRPr>
            </a:lvl3pPr>
            <a:lvl4pPr>
              <a:defRPr b="0" i="0">
                <a:latin typeface="Avenir LT Std 45 Book"/>
                <a:cs typeface="Avenir LT Std 45 Book"/>
              </a:defRPr>
            </a:lvl4pPr>
            <a:lvl5pPr>
              <a:defRPr b="0" i="0">
                <a:latin typeface="Avenir LT Std 45 Book"/>
                <a:cs typeface="Avenir LT Std 45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48604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139834"/>
            <a:ext cx="7772400" cy="1362075"/>
          </a:xfrm>
          <a:prstGeom prst="rect">
            <a:avLst/>
          </a:prstGeom>
        </p:spPr>
        <p:txBody>
          <a:bodyPr anchor="t"/>
          <a:lstStyle>
            <a:lvl1pPr algn="l">
              <a:defRPr sz="4000" b="1" cap="all">
                <a:latin typeface="Trajan Pro"/>
                <a:cs typeface="Trajan Pro"/>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0">
                <a:solidFill>
                  <a:schemeClr val="tx1">
                    <a:tint val="75000"/>
                  </a:schemeClr>
                </a:solidFill>
                <a:latin typeface="Avenir LT Std 45 Book"/>
                <a:cs typeface="Avenir LT Std 45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3774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norm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8487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a:latin typeface="Trajan Pro"/>
                <a:cs typeface="Trajan Pro"/>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0" i="0">
                <a:latin typeface="Avenir LT Std 45 Book"/>
                <a:cs typeface="Avenir LT Std 45 Book"/>
              </a:defRPr>
            </a:lvl1pPr>
            <a:lvl2pPr>
              <a:defRPr sz="2400" b="0" i="0">
                <a:latin typeface="Avenir LT Std 45 Book"/>
                <a:cs typeface="Avenir LT Std 45 Book"/>
              </a:defRPr>
            </a:lvl2pPr>
            <a:lvl3pPr>
              <a:defRPr sz="2000" b="0" i="0">
                <a:latin typeface="Avenir LT Std 45 Book"/>
                <a:cs typeface="Avenir LT Std 45 Book"/>
              </a:defRPr>
            </a:lvl3pPr>
            <a:lvl4pPr>
              <a:defRPr sz="1800" b="0" i="0">
                <a:latin typeface="Avenir LT Std 45 Book"/>
                <a:cs typeface="Avenir LT Std 45 Book"/>
              </a:defRPr>
            </a:lvl4pPr>
            <a:lvl5pPr>
              <a:defRPr sz="1800" b="0" i="0">
                <a:latin typeface="Avenir LT Std 45 Book"/>
                <a:cs typeface="Avenir LT Std 45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0" i="0">
                <a:latin typeface="Avenir LT Std 45 Book"/>
                <a:cs typeface="Avenir LT Std 45 Book"/>
              </a:defRPr>
            </a:lvl1pPr>
            <a:lvl2pPr>
              <a:defRPr sz="2400" b="0" i="0">
                <a:latin typeface="Avenir LT Std 45 Book"/>
                <a:cs typeface="Avenir LT Std 45 Book"/>
              </a:defRPr>
            </a:lvl2pPr>
            <a:lvl3pPr>
              <a:defRPr sz="2000" b="0" i="0">
                <a:latin typeface="Avenir LT Std 45 Book"/>
                <a:cs typeface="Avenir LT Std 45 Book"/>
              </a:defRPr>
            </a:lvl3pPr>
            <a:lvl4pPr>
              <a:defRPr sz="1800" b="0" i="0">
                <a:latin typeface="Avenir LT Std 45 Book"/>
                <a:cs typeface="Avenir LT Std 45 Book"/>
              </a:defRPr>
            </a:lvl4pPr>
            <a:lvl5pPr>
              <a:defRPr sz="1800" b="0" i="0">
                <a:latin typeface="Avenir LT Std 45 Book"/>
                <a:cs typeface="Avenir LT Std 45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200948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a:latin typeface="Trajan Pro"/>
                <a:cs typeface="Trajan Pro"/>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latin typeface="Avenir LT Std 85 Heavy"/>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i="0">
                <a:latin typeface="Avenir LT Std 55 Roman"/>
                <a:cs typeface="Avenir LT Std 55 Roman"/>
              </a:defRPr>
            </a:lvl1pPr>
            <a:lvl2pPr>
              <a:defRPr sz="2000" b="0" i="0">
                <a:latin typeface="Avenir LT Std 55 Roman"/>
                <a:cs typeface="Avenir LT Std 55 Roman"/>
              </a:defRPr>
            </a:lvl2pPr>
            <a:lvl3pPr>
              <a:defRPr sz="1800" b="0" i="0">
                <a:latin typeface="Avenir LT Std 55 Roman"/>
                <a:cs typeface="Avenir LT Std 55 Roman"/>
              </a:defRPr>
            </a:lvl3pPr>
            <a:lvl4pPr>
              <a:defRPr sz="1600" b="0" i="0">
                <a:latin typeface="Avenir LT Std 55 Roman"/>
                <a:cs typeface="Avenir LT Std 55 Roman"/>
              </a:defRPr>
            </a:lvl4pPr>
            <a:lvl5pPr>
              <a:defRPr sz="1600" b="0" i="0">
                <a:latin typeface="Avenir LT Std 55 Roman"/>
                <a:cs typeface="Avenir LT Std 55 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latin typeface="Avenir LT Std 85 Heavy"/>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i="0">
                <a:latin typeface="Avenir LT Std 55 Roman"/>
                <a:cs typeface="Avenir LT Std 55 Roman"/>
              </a:defRPr>
            </a:lvl1pPr>
            <a:lvl2pPr>
              <a:defRPr sz="2000" b="0" i="0">
                <a:latin typeface="Avenir LT Std 55 Roman"/>
                <a:cs typeface="Avenir LT Std 55 Roman"/>
              </a:defRPr>
            </a:lvl2pPr>
            <a:lvl3pPr>
              <a:defRPr sz="1800" b="0" i="0">
                <a:latin typeface="Avenir LT Std 55 Roman"/>
                <a:cs typeface="Avenir LT Std 55 Roman"/>
              </a:defRPr>
            </a:lvl3pPr>
            <a:lvl4pPr>
              <a:defRPr sz="1600" b="0" i="0">
                <a:latin typeface="Avenir LT Std 55 Roman"/>
                <a:cs typeface="Avenir LT Std 55 Roman"/>
              </a:defRPr>
            </a:lvl4pPr>
            <a:lvl5pPr>
              <a:defRPr sz="1600" b="0" i="0">
                <a:latin typeface="Avenir LT Std 55 Roman"/>
                <a:cs typeface="Avenir LT Std 55 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3363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a:latin typeface="Trajan Pro"/>
                <a:cs typeface="Trajan Pro"/>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4" name="Footer Placeholder 3"/>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74670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3" name="Footer Placeholder 2"/>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15973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Trajan Pro"/>
                <a:cs typeface="Trajan Pro"/>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b="0" i="0">
                <a:latin typeface="Avenir LT Std 55 Roman"/>
                <a:cs typeface="Avenir LT Std 55 Roman"/>
              </a:defRPr>
            </a:lvl1pPr>
            <a:lvl2pPr>
              <a:defRPr sz="2800" b="0" i="0">
                <a:latin typeface="Avenir LT Std 55 Roman"/>
                <a:cs typeface="Avenir LT Std 55 Roman"/>
              </a:defRPr>
            </a:lvl2pPr>
            <a:lvl3pPr>
              <a:defRPr sz="2400" b="0" i="0">
                <a:latin typeface="Avenir LT Std 55 Roman"/>
                <a:cs typeface="Avenir LT Std 55 Roman"/>
              </a:defRPr>
            </a:lvl3pPr>
            <a:lvl4pPr>
              <a:defRPr sz="2000" b="0" i="0">
                <a:latin typeface="Avenir LT Std 55 Roman"/>
                <a:cs typeface="Avenir LT Std 55 Roman"/>
              </a:defRPr>
            </a:lvl4pPr>
            <a:lvl5pPr>
              <a:defRPr sz="2000" b="0" i="0">
                <a:latin typeface="Avenir LT Std 55 Roman"/>
                <a:cs typeface="Avenir LT Std 55 Roman"/>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venir LT Std 35 Ligh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16549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Trajan Pro"/>
                <a:cs typeface="Trajan Pro"/>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venir LT Std 35 Ligh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01633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a:latin typeface="Trajan Pro"/>
                <a:cs typeface="Trajan Pro"/>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0" i="0">
                <a:latin typeface="Avenir LT Std 55 Roman"/>
                <a:cs typeface="Avenir LT Std 55 Roman"/>
              </a:defRPr>
            </a:lvl1pPr>
            <a:lvl2pPr>
              <a:defRPr b="0" i="0">
                <a:latin typeface="Avenir LT Std 55 Roman"/>
                <a:cs typeface="Avenir LT Std 55 Roman"/>
              </a:defRPr>
            </a:lvl2pPr>
            <a:lvl3pPr>
              <a:defRPr b="0" i="0">
                <a:latin typeface="Avenir LT Std 55 Roman"/>
                <a:cs typeface="Avenir LT Std 55 Roman"/>
              </a:defRPr>
            </a:lvl3pPr>
            <a:lvl4pPr>
              <a:defRPr b="0" i="0">
                <a:latin typeface="Avenir LT Std 55 Roman"/>
                <a:cs typeface="Avenir LT Std 55 Roman"/>
              </a:defRPr>
            </a:lvl4pPr>
            <a:lvl5pPr>
              <a:defRPr b="0" i="0">
                <a:latin typeface="Avenir LT Std 55 Roman"/>
                <a:cs typeface="Avenir LT Std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112369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Trajan Pro"/>
                <a:cs typeface="Trajan Pro"/>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b="0" i="0">
                <a:latin typeface="Avenir LT Std 55 Roman"/>
                <a:cs typeface="Avenir LT Std 55 Roman"/>
              </a:defRPr>
            </a:lvl1pPr>
            <a:lvl2pPr>
              <a:defRPr b="0" i="0">
                <a:latin typeface="Avenir LT Std 55 Roman"/>
                <a:cs typeface="Avenir LT Std 55 Roman"/>
              </a:defRPr>
            </a:lvl2pPr>
            <a:lvl3pPr>
              <a:defRPr b="0" i="0">
                <a:latin typeface="Avenir LT Std 55 Roman"/>
                <a:cs typeface="Avenir LT Std 55 Roman"/>
              </a:defRPr>
            </a:lvl3pPr>
            <a:lvl4pPr>
              <a:defRPr b="0" i="0">
                <a:latin typeface="Avenir LT Std 55 Roman"/>
                <a:cs typeface="Avenir LT Std 55 Roman"/>
              </a:defRPr>
            </a:lvl4pPr>
            <a:lvl5pPr>
              <a:defRPr b="0" i="0">
                <a:latin typeface="Avenir LT Std 55 Roman"/>
                <a:cs typeface="Avenir LT Std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464015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7363" y="293688"/>
            <a:ext cx="8161337" cy="514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4452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AB9D6097-887C-2D43-B91E-0942D5048173}"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428739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139743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42F4E01E-9CCD-DB4E-8E79-44323CB1583A}"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34374067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E91756AB-FB3E-5342-A146-4B87D8CF0C97}"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9370899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0A420012-614B-B04D-996C-C29A1994FC81}"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32530836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A7567FAA-D1C9-174D-9478-81B8C1F63C99}"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4025287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C8C877EB-AAE4-174B-8C43-86C2094C300F}"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30642052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220C4F25-F92D-9344-AE87-63C800DAB44A}"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75632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475637DF-5AFA-8545-A118-C86CB1CC23BA}"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27913443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CD3EB983-623E-D445-97F8-2DA4795886B6}"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40537699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21DD227D-954E-7140-90FA-3B867E40BA1E}"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16500361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20955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1341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37CCE68A-4BFE-4D4E-B4B5-592A1CEC71BC}"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116796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b="0" i="0">
                <a:latin typeface="+mj-lt"/>
                <a:cs typeface="Avenir LT Std 55 Roman"/>
              </a:defRPr>
            </a:lvl1pPr>
            <a:lvl2pPr>
              <a:defRPr sz="2800" b="0" i="0">
                <a:latin typeface="+mj-lt"/>
                <a:cs typeface="Avenir LT Std 55 Roman"/>
              </a:defRPr>
            </a:lvl2pPr>
            <a:lvl3pPr>
              <a:defRPr sz="2400" b="0" i="0">
                <a:latin typeface="+mj-lt"/>
                <a:cs typeface="Avenir LT Std 55 Roman"/>
              </a:defRPr>
            </a:lvl3pPr>
            <a:lvl4pPr>
              <a:defRPr sz="2000" b="0" i="0">
                <a:latin typeface="+mj-lt"/>
                <a:cs typeface="Avenir LT Std 55 Roman"/>
              </a:defRPr>
            </a:lvl4pPr>
            <a:lvl5pPr>
              <a:defRPr sz="2000" b="0" i="0">
                <a:latin typeface="+mj-lt"/>
                <a:cs typeface="Avenir LT Std 55 Roman"/>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j-l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224336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315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8C0D81EE-4511-7440-ADE7-79391C6E78D5}"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15964709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315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433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sldNum" sz="quarter" idx="10"/>
          </p:nvPr>
        </p:nvSpPr>
        <p:spPr>
          <a:ln/>
        </p:spPr>
        <p:txBody>
          <a:bodyPr/>
          <a:lstStyle>
            <a:lvl1pPr>
              <a:defRPr/>
            </a:lvl1pPr>
          </a:lstStyle>
          <a:p>
            <a:pPr>
              <a:defRPr/>
            </a:pPr>
            <a:fld id="{556A4BB7-E09E-1B4E-B29B-6A0D11026ECC}"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591766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315200" cy="609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914400"/>
            <a:ext cx="7772400" cy="5105400"/>
          </a:xfrm>
        </p:spPr>
        <p:txBody>
          <a:bodyPr/>
          <a:lstStyle/>
          <a:p>
            <a:pPr lvl="0"/>
            <a:endParaRPr lang="en-US" noProof="0" dirty="0" smtClean="0"/>
          </a:p>
        </p:txBody>
      </p:sp>
      <p:sp>
        <p:nvSpPr>
          <p:cNvPr id="4" name="Rectangle 10"/>
          <p:cNvSpPr>
            <a:spLocks noGrp="1" noChangeArrowheads="1"/>
          </p:cNvSpPr>
          <p:nvPr>
            <p:ph type="sldNum" sz="quarter" idx="10"/>
          </p:nvPr>
        </p:nvSpPr>
        <p:spPr>
          <a:ln/>
        </p:spPr>
        <p:txBody>
          <a:bodyPr/>
          <a:lstStyle>
            <a:lvl1pPr>
              <a:defRPr/>
            </a:lvl1pPr>
          </a:lstStyle>
          <a:p>
            <a:pPr>
              <a:defRPr/>
            </a:pPr>
            <a:fld id="{70DECBD9-507C-F84A-BDA2-6145F24DA784}"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4236093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3152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914400"/>
            <a:ext cx="7772400" cy="5105400"/>
          </a:xfrm>
        </p:spPr>
        <p:txBody>
          <a:bodyPr/>
          <a:lstStyle/>
          <a:p>
            <a:pPr lvl="0"/>
            <a:endParaRPr lang="en-US" noProof="0" dirty="0" smtClean="0"/>
          </a:p>
        </p:txBody>
      </p:sp>
      <p:sp>
        <p:nvSpPr>
          <p:cNvPr id="4" name="Rectangle 10"/>
          <p:cNvSpPr>
            <a:spLocks noGrp="1" noChangeArrowheads="1"/>
          </p:cNvSpPr>
          <p:nvPr>
            <p:ph type="sldNum" sz="quarter" idx="10"/>
          </p:nvPr>
        </p:nvSpPr>
        <p:spPr>
          <a:ln/>
        </p:spPr>
        <p:txBody>
          <a:bodyPr/>
          <a:lstStyle>
            <a:lvl1pPr>
              <a:defRPr/>
            </a:lvl1pPr>
          </a:lstStyle>
          <a:p>
            <a:pPr>
              <a:defRPr/>
            </a:pPr>
            <a:fld id="{D72BCDFE-7A3D-5740-93DF-B6C010D3C03E}"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12595518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3152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433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sldNum" sz="quarter" idx="10"/>
          </p:nvPr>
        </p:nvSpPr>
        <p:spPr>
          <a:ln/>
        </p:spPr>
        <p:txBody>
          <a:bodyPr/>
          <a:lstStyle>
            <a:lvl1pPr>
              <a:defRPr/>
            </a:lvl1pPr>
          </a:lstStyle>
          <a:p>
            <a:pPr>
              <a:defRPr/>
            </a:pPr>
            <a:fld id="{AF6197BB-5B98-0C44-968C-86EE1D28912F}"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35383649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152400"/>
            <a:ext cx="83820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EA92BD5C-005E-2943-A432-D628849A578D}" type="slidenum">
              <a:rPr lang="en-US">
                <a:solidFill>
                  <a:srgbClr val="EAEBDE"/>
                </a:solidFill>
              </a:rPr>
              <a:pPr>
                <a:defRPr/>
              </a:pPr>
              <a:t>‹#›</a:t>
            </a:fld>
            <a:endParaRPr lang="en-US" dirty="0">
              <a:solidFill>
                <a:srgbClr val="EAEBDE"/>
              </a:solidFill>
            </a:endParaRPr>
          </a:p>
        </p:txBody>
      </p:sp>
    </p:spTree>
    <p:extLst>
      <p:ext uri="{BB962C8B-B14F-4D97-AF65-F5344CB8AC3E}">
        <p14:creationId xmlns:p14="http://schemas.microsoft.com/office/powerpoint/2010/main" val="6444122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1163952824"/>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4035238755"/>
      </p:ext>
    </p:extLst>
  </p:cSld>
  <p:clrMapOvr>
    <a:masterClrMapping/>
  </p:clrMapOvr>
  <p:transition spd="slow">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1264247071"/>
      </p:ext>
    </p:extLst>
  </p:cSld>
  <p:clrMapOvr>
    <a:masterClrMapping/>
  </p:clrMapOvr>
  <p:transition spd="slow">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6" name="Footer Placeholder 5"/>
          <p:cNvSpPr>
            <a:spLocks noGrp="1"/>
          </p:cNvSpPr>
          <p:nvPr>
            <p:ph type="ftr" sz="quarter" idx="11"/>
          </p:nvPr>
        </p:nvSpPr>
        <p:spPr/>
        <p:txBody>
          <a:bodyPr/>
          <a:lstStyle/>
          <a:p>
            <a:endParaRPr lang="en-US">
              <a:solidFill>
                <a:srgbClr val="3359AF"/>
              </a:solidFill>
            </a:endParaRPr>
          </a:p>
        </p:txBody>
      </p:sp>
      <p:sp>
        <p:nvSpPr>
          <p:cNvPr id="7" name="Slide Number Placeholder 6"/>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75899833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j-l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solidFill>
                  <a:prstClr val="white"/>
                </a:solidFill>
              </a:rPr>
              <a:pPr/>
              <a:t>7/30/2018</a:t>
            </a:fld>
            <a:endParaRPr lang="en-US">
              <a:solidFill>
                <a:prstClr val="white"/>
              </a:solidFill>
            </a:endParaRPr>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eaLnBrk="1" fontAlgn="auto" hangingPunct="1">
              <a:spcBef>
                <a:spcPts val="0"/>
              </a:spcBef>
              <a:spcAft>
                <a:spcPts val="0"/>
              </a:spcAft>
            </a:pPr>
            <a:endParaRPr lang="en-US" sz="1800" dirty="0">
              <a:solidFill>
                <a:prstClr val="white">
                  <a:lumMod val="50000"/>
                </a:prstClr>
              </a:solidFill>
              <a:ea typeface="+mn-ea"/>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563775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8" name="Footer Placeholder 7"/>
          <p:cNvSpPr>
            <a:spLocks noGrp="1"/>
          </p:cNvSpPr>
          <p:nvPr>
            <p:ph type="ftr" sz="quarter" idx="11"/>
          </p:nvPr>
        </p:nvSpPr>
        <p:spPr/>
        <p:txBody>
          <a:bodyPr/>
          <a:lstStyle/>
          <a:p>
            <a:endParaRPr lang="en-US">
              <a:solidFill>
                <a:srgbClr val="3359AF"/>
              </a:solidFill>
            </a:endParaRPr>
          </a:p>
        </p:txBody>
      </p:sp>
      <p:sp>
        <p:nvSpPr>
          <p:cNvPr id="9" name="Slide Number Placeholder 8"/>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773358846"/>
      </p:ext>
    </p:extLst>
  </p:cSld>
  <p:clrMapOvr>
    <a:masterClrMapping/>
  </p:clrMapOvr>
  <p:transition spd="slow">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4" name="Footer Placeholder 3"/>
          <p:cNvSpPr>
            <a:spLocks noGrp="1"/>
          </p:cNvSpPr>
          <p:nvPr>
            <p:ph type="ftr" sz="quarter" idx="11"/>
          </p:nvPr>
        </p:nvSpPr>
        <p:spPr/>
        <p:txBody>
          <a:bodyPr/>
          <a:lstStyle/>
          <a:p>
            <a:endParaRPr lang="en-US">
              <a:solidFill>
                <a:srgbClr val="3359AF"/>
              </a:solidFill>
            </a:endParaRPr>
          </a:p>
        </p:txBody>
      </p:sp>
      <p:sp>
        <p:nvSpPr>
          <p:cNvPr id="5" name="Slide Number Placeholder 4"/>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2849346166"/>
      </p:ext>
    </p:extLst>
  </p:cSld>
  <p:clrMapOvr>
    <a:masterClrMapping/>
  </p:clrMapOvr>
  <p:transition spd="slow">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3" name="Footer Placeholder 2"/>
          <p:cNvSpPr>
            <a:spLocks noGrp="1"/>
          </p:cNvSpPr>
          <p:nvPr>
            <p:ph type="ftr" sz="quarter" idx="11"/>
          </p:nvPr>
        </p:nvSpPr>
        <p:spPr/>
        <p:txBody>
          <a:bodyPr/>
          <a:lstStyle/>
          <a:p>
            <a:endParaRPr lang="en-US">
              <a:solidFill>
                <a:srgbClr val="3359AF"/>
              </a:solidFill>
            </a:endParaRPr>
          </a:p>
        </p:txBody>
      </p:sp>
      <p:sp>
        <p:nvSpPr>
          <p:cNvPr id="4" name="Slide Number Placeholder 3"/>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2040305157"/>
      </p:ext>
    </p:extLst>
  </p:cSld>
  <p:clrMapOvr>
    <a:masterClrMapping/>
  </p:clrMapOvr>
  <p:transition spd="slow">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6" name="Footer Placeholder 5"/>
          <p:cNvSpPr>
            <a:spLocks noGrp="1"/>
          </p:cNvSpPr>
          <p:nvPr>
            <p:ph type="ftr" sz="quarter" idx="11"/>
          </p:nvPr>
        </p:nvSpPr>
        <p:spPr/>
        <p:txBody>
          <a:bodyPr/>
          <a:lstStyle/>
          <a:p>
            <a:endParaRPr lang="en-US">
              <a:solidFill>
                <a:srgbClr val="3359AF"/>
              </a:solidFill>
            </a:endParaRPr>
          </a:p>
        </p:txBody>
      </p:sp>
      <p:sp>
        <p:nvSpPr>
          <p:cNvPr id="7" name="Slide Number Placeholder 6"/>
          <p:cNvSpPr>
            <a:spLocks noGrp="1"/>
          </p:cNvSpPr>
          <p:nvPr>
            <p:ph type="sldNum" sz="quarter" idx="12"/>
          </p:nvPr>
        </p:nvSpPr>
        <p:spPr/>
        <p:txBody>
          <a:bodyPr/>
          <a:lstStyle/>
          <a:p>
            <a:fld id="{7E885512-8AE3-4926-B5E6-92213B831B2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3593285"/>
      </p:ext>
    </p:extLst>
  </p:cSld>
  <p:clrMapOvr>
    <a:masterClrMapping/>
  </p:clrMapOvr>
  <p:transitio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9" name="Slide Number Placeholder 8"/>
          <p:cNvSpPr>
            <a:spLocks noGrp="1"/>
          </p:cNvSpPr>
          <p:nvPr>
            <p:ph type="sldNum" sz="quarter" idx="11"/>
          </p:nvPr>
        </p:nvSpPr>
        <p:spPr/>
        <p:txBody>
          <a:bodyPr/>
          <a:lstStyle/>
          <a:p>
            <a:fld id="{7E885512-8AE3-4926-B5E6-92213B831B27}"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3359AF"/>
              </a:solidFill>
            </a:endParaRPr>
          </a:p>
        </p:txBody>
      </p:sp>
    </p:spTree>
    <p:extLst>
      <p:ext uri="{BB962C8B-B14F-4D97-AF65-F5344CB8AC3E}">
        <p14:creationId xmlns:p14="http://schemas.microsoft.com/office/powerpoint/2010/main" val="89338002"/>
      </p:ext>
    </p:extLst>
  </p:cSld>
  <p:clrMapOvr>
    <a:masterClrMapping/>
  </p:clrMapOvr>
  <p:transitio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2981342841"/>
      </p:ext>
    </p:extLst>
  </p:cSld>
  <p:clrMapOvr>
    <a:masterClrMapping/>
  </p:clrMapOvr>
  <p:transition spd="slow">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1820465639"/>
      </p:ext>
    </p:extLst>
  </p:cSld>
  <p:clrMapOvr>
    <a:masterClrMapping/>
  </p:clrMapOvr>
  <p:transition spd="slow">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0825" cy="365125"/>
          </a:xfrm>
          <a:prstGeom prst="rect">
            <a:avLst/>
          </a:prstGeom>
          <a:gradFill flip="none" rotWithShape="1">
            <a:gsLst>
              <a:gs pos="30000">
                <a:srgbClr val="245380"/>
              </a:gs>
              <a:gs pos="100000">
                <a:schemeClr val="bg1"/>
              </a:gs>
            </a:gsLst>
            <a:lin ang="0" scaled="1"/>
            <a:tileRect/>
          </a:gradFill>
          <a:ln w="9525">
            <a:noFill/>
            <a:miter lim="800000"/>
            <a:headEnd/>
            <a:tailEnd/>
          </a:ln>
          <a:effectLst/>
          <a:extLst/>
        </p:spPr>
        <p:txBody>
          <a:bodyPr wrap="none" anchor="ctr"/>
          <a:lstStyle/>
          <a:p>
            <a:endParaRPr lang="en-US">
              <a:solidFill>
                <a:prstClr val="white"/>
              </a:solidFill>
            </a:endParaRPr>
          </a:p>
        </p:txBody>
      </p:sp>
    </p:spTree>
    <p:extLst>
      <p:ext uri="{BB962C8B-B14F-4D97-AF65-F5344CB8AC3E}">
        <p14:creationId xmlns:p14="http://schemas.microsoft.com/office/powerpoint/2010/main" val="1383916391"/>
      </p:ext>
    </p:extLst>
  </p:cSld>
  <p:clrMapOvr>
    <a:masterClrMapping/>
  </p:clrMapOvr>
  <p:transition spd="slow">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2734079240"/>
      </p:ext>
    </p:extLst>
  </p:cSld>
  <p:clrMapOvr>
    <a:masterClrMapping/>
  </p:clrMapOvr>
  <p:transitio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48C7-A582-4210-9983-BCD9EDE2994E}" type="datetimeFigureOut">
              <a:rPr lang="en-US" smtClean="0">
                <a:solidFill>
                  <a:srgbClr val="3359AF"/>
                </a:solidFill>
              </a:rPr>
              <a:pPr/>
              <a:t>7/30/2018</a:t>
            </a:fld>
            <a:endParaRPr lang="en-US">
              <a:solidFill>
                <a:srgbClr val="3359AF"/>
              </a:solidFill>
            </a:endParaRPr>
          </a:p>
        </p:txBody>
      </p:sp>
      <p:sp>
        <p:nvSpPr>
          <p:cNvPr id="5" name="Footer Placeholder 4"/>
          <p:cNvSpPr>
            <a:spLocks noGrp="1"/>
          </p:cNvSpPr>
          <p:nvPr>
            <p:ph type="ftr" sz="quarter" idx="11"/>
          </p:nvPr>
        </p:nvSpPr>
        <p:spPr/>
        <p:txBody>
          <a:bodyPr/>
          <a:lstStyle/>
          <a:p>
            <a:endParaRPr lang="en-US">
              <a:solidFill>
                <a:srgbClr val="3359AF"/>
              </a:solidFill>
            </a:endParaRPr>
          </a:p>
        </p:txBody>
      </p:sp>
      <p:sp>
        <p:nvSpPr>
          <p:cNvPr id="6" name="Slide Number Placeholder 5"/>
          <p:cNvSpPr>
            <a:spLocks noGrp="1"/>
          </p:cNvSpPr>
          <p:nvPr>
            <p:ph type="sldNum" sz="quarter" idx="12"/>
          </p:nvPr>
        </p:nvSpPr>
        <p:spPr/>
        <p:txBody>
          <a:bodyPr/>
          <a:lstStyle/>
          <a:p>
            <a:fld id="{7E885512-8AE3-4926-B5E6-92213B831B27}" type="slidenum">
              <a:rPr lang="en-US" smtClean="0"/>
              <a:pPr/>
              <a:t>‹#›</a:t>
            </a:fld>
            <a:endParaRPr lang="en-US"/>
          </a:p>
        </p:txBody>
      </p:sp>
    </p:spTree>
    <p:extLst>
      <p:ext uri="{BB962C8B-B14F-4D97-AF65-F5344CB8AC3E}">
        <p14:creationId xmlns:p14="http://schemas.microsoft.com/office/powerpoint/2010/main" val="363475291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21" Type="http://schemas.openxmlformats.org/officeDocument/2006/relationships/image" Target="../media/image8.png"/><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theme" Target="../theme/theme12.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2.jpe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6.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24000" y="6356350"/>
            <a:ext cx="2133600" cy="365125"/>
          </a:xfrm>
          <a:prstGeom prst="rect">
            <a:avLst/>
          </a:prstGeom>
        </p:spPr>
        <p:txBody>
          <a:bodyPr vert="horz" lIns="91440" tIns="45720" rIns="91440" bIns="45720" rtlCol="0" anchor="ctr"/>
          <a:lstStyle>
            <a:lvl1pPr algn="l">
              <a:defRPr sz="1200">
                <a:solidFill>
                  <a:schemeClr val="bg1">
                    <a:lumMod val="75000"/>
                  </a:schemeClr>
                </a:solidFill>
                <a:latin typeface="Arial"/>
              </a:defRPr>
            </a:lvl1pPr>
          </a:lstStyle>
          <a:p>
            <a:pPr defTabSz="457200" eaLnBrk="1" fontAlgn="auto" hangingPunct="1">
              <a:spcBef>
                <a:spcPts val="0"/>
              </a:spcBef>
              <a:spcAft>
                <a:spcPts val="0"/>
              </a:spcAft>
            </a:pPr>
            <a:fld id="{5047C36C-9138-F641-B7C7-5A48CF066FF9}" type="datetimeFigureOut">
              <a:rPr lang="en-US" smtClean="0">
                <a:solidFill>
                  <a:prstClr val="white">
                    <a:lumMod val="75000"/>
                  </a:prstClr>
                </a:solidFill>
                <a:ea typeface="+mn-ea"/>
              </a:rPr>
              <a:pPr defTabSz="457200" eaLnBrk="1" fontAlgn="auto" hangingPunct="1">
                <a:spcBef>
                  <a:spcPts val="0"/>
                </a:spcBef>
                <a:spcAft>
                  <a:spcPts val="0"/>
                </a:spcAft>
              </a:pPr>
              <a:t>7/30/2018</a:t>
            </a:fld>
            <a:endParaRPr lang="en-US" dirty="0">
              <a:solidFill>
                <a:prstClr val="white">
                  <a:lumMod val="75000"/>
                </a:prstClr>
              </a:solidFill>
              <a:ea typeface="+mn-ea"/>
            </a:endParaRPr>
          </a:p>
        </p:txBody>
      </p:sp>
      <p:sp>
        <p:nvSpPr>
          <p:cNvPr id="6" name="Slide Number Placeholder 5"/>
          <p:cNvSpPr>
            <a:spLocks noGrp="1"/>
          </p:cNvSpPr>
          <p:nvPr>
            <p:ph type="sldNum" sz="quarter" idx="4"/>
          </p:nvPr>
        </p:nvSpPr>
        <p:spPr>
          <a:xfrm>
            <a:off x="457200" y="6356350"/>
            <a:ext cx="422057" cy="365125"/>
          </a:xfrm>
          <a:prstGeom prst="rect">
            <a:avLst/>
          </a:prstGeom>
        </p:spPr>
        <p:txBody>
          <a:bodyPr vert="horz" lIns="91440" tIns="45720" rIns="91440" bIns="45720" rtlCol="0" anchor="ctr"/>
          <a:lstStyle>
            <a:lvl1pPr algn="l">
              <a:defRPr sz="1200">
                <a:solidFill>
                  <a:schemeClr val="bg1">
                    <a:lumMod val="75000"/>
                  </a:schemeClr>
                </a:solidFill>
                <a:latin typeface="Arial"/>
              </a:defRPr>
            </a:lvl1pPr>
          </a:lstStyle>
          <a:p>
            <a:pPr defTabSz="457200" eaLnBrk="1" fontAlgn="auto" hangingPunct="1">
              <a:spcBef>
                <a:spcPts val="0"/>
              </a:spcBef>
              <a:spcAft>
                <a:spcPts val="0"/>
              </a:spcAft>
            </a:pPr>
            <a:fld id="{27F70AA5-0A40-5F47-83FF-8AFD2A84B871}" type="slidenum">
              <a:rPr lang="en-US" smtClean="0">
                <a:solidFill>
                  <a:prstClr val="white">
                    <a:lumMod val="75000"/>
                  </a:prstClr>
                </a:solidFill>
                <a:ea typeface="+mn-ea"/>
              </a:rPr>
              <a:pPr defTabSz="457200" eaLnBrk="1" fontAlgn="auto" hangingPunct="1">
                <a:spcBef>
                  <a:spcPts val="0"/>
                </a:spcBef>
                <a:spcAft>
                  <a:spcPts val="0"/>
                </a:spcAft>
              </a:pPr>
              <a:t>‹#›</a:t>
            </a:fld>
            <a:endParaRPr lang="en-US" dirty="0">
              <a:solidFill>
                <a:prstClr val="white">
                  <a:lumMod val="75000"/>
                </a:prstClr>
              </a:solidFill>
              <a:ea typeface="+mn-ea"/>
            </a:endParaRPr>
          </a:p>
        </p:txBody>
      </p:sp>
      <p:sp>
        <p:nvSpPr>
          <p:cNvPr id="14" name="Tex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indent="-342900" defTabSz="457200" eaLnBrk="1" fontAlgn="auto" hangingPunct="1">
              <a:spcBef>
                <a:spcPct val="20000"/>
              </a:spcBef>
              <a:spcAft>
                <a:spcPts val="0"/>
              </a:spcAft>
              <a:buFont typeface="Arial"/>
              <a:buChar char="•"/>
              <a:defRPr/>
            </a:pPr>
            <a:r>
              <a:rPr lang="en-US" sz="3200" smtClean="0">
                <a:solidFill>
                  <a:prstClr val="black">
                    <a:lumMod val="65000"/>
                    <a:lumOff val="35000"/>
                  </a:prstClr>
                </a:solidFill>
                <a:latin typeface="Arial"/>
                <a:ea typeface="+mn-ea"/>
              </a:rPr>
              <a:t>Click to edit Master text styles</a:t>
            </a:r>
          </a:p>
          <a:p>
            <a:pPr marL="742950" lvl="1" indent="-285750" defTabSz="457200" eaLnBrk="1" fontAlgn="auto" hangingPunct="1">
              <a:spcBef>
                <a:spcPct val="20000"/>
              </a:spcBef>
              <a:spcAft>
                <a:spcPts val="0"/>
              </a:spcAft>
              <a:buFont typeface="Arial"/>
              <a:buChar char="–"/>
              <a:defRPr/>
            </a:pPr>
            <a:r>
              <a:rPr lang="en-US" sz="2800" smtClean="0">
                <a:solidFill>
                  <a:prstClr val="black">
                    <a:lumMod val="50000"/>
                    <a:lumOff val="50000"/>
                  </a:prstClr>
                </a:solidFill>
                <a:latin typeface="Arial"/>
                <a:ea typeface="+mn-ea"/>
              </a:rPr>
              <a:t>Second level</a:t>
            </a:r>
          </a:p>
          <a:p>
            <a:pPr marL="1143000" lvl="2" indent="-228600" defTabSz="457200" eaLnBrk="1" fontAlgn="auto" hangingPunct="1">
              <a:spcBef>
                <a:spcPct val="20000"/>
              </a:spcBef>
              <a:spcAft>
                <a:spcPts val="0"/>
              </a:spcAft>
              <a:buFont typeface="Arial"/>
              <a:buChar char="•"/>
              <a:defRPr/>
            </a:pPr>
            <a:r>
              <a:rPr lang="en-US" smtClean="0">
                <a:solidFill>
                  <a:prstClr val="white">
                    <a:lumMod val="50000"/>
                  </a:prstClr>
                </a:solidFill>
                <a:latin typeface="Arial"/>
                <a:ea typeface="+mn-ea"/>
              </a:rPr>
              <a:t>Third level</a:t>
            </a:r>
          </a:p>
          <a:p>
            <a:pPr marL="1600200" lvl="3" indent="-228600" defTabSz="457200" eaLnBrk="1" fontAlgn="auto" hangingPunct="1">
              <a:spcBef>
                <a:spcPct val="20000"/>
              </a:spcBef>
              <a:spcAft>
                <a:spcPts val="0"/>
              </a:spcAft>
              <a:buFont typeface="Arial"/>
              <a:buChar char="–"/>
              <a:defRPr/>
            </a:pPr>
            <a:r>
              <a:rPr lang="en-US" sz="2000" smtClean="0">
                <a:solidFill>
                  <a:prstClr val="white">
                    <a:lumMod val="65000"/>
                  </a:prstClr>
                </a:solidFill>
                <a:latin typeface="Arial"/>
                <a:ea typeface="+mn-ea"/>
              </a:rPr>
              <a:t>Fourth level</a:t>
            </a:r>
          </a:p>
          <a:p>
            <a:pPr marL="2057400" lvl="4" indent="-228600" defTabSz="457200" eaLnBrk="1" fontAlgn="auto" hangingPunct="1">
              <a:spcBef>
                <a:spcPct val="20000"/>
              </a:spcBef>
              <a:spcAft>
                <a:spcPts val="0"/>
              </a:spcAft>
              <a:buFont typeface="Arial"/>
              <a:buChar char="»"/>
              <a:defRPr/>
            </a:pPr>
            <a:r>
              <a:rPr lang="en-US" sz="2000" smtClean="0">
                <a:solidFill>
                  <a:prstClr val="white">
                    <a:lumMod val="75000"/>
                  </a:prstClr>
                </a:solidFill>
                <a:latin typeface="Arial"/>
                <a:ea typeface="+mn-ea"/>
              </a:rPr>
              <a:t>Fifth level</a:t>
            </a:r>
            <a:endParaRPr lang="en-US" sz="2000" dirty="0">
              <a:solidFill>
                <a:prstClr val="white">
                  <a:lumMod val="75000"/>
                </a:prstClr>
              </a:solidFill>
              <a:latin typeface="Arial"/>
              <a:ea typeface="+mn-ea"/>
            </a:endParaRPr>
          </a:p>
        </p:txBody>
      </p:sp>
      <p:sp>
        <p:nvSpPr>
          <p:cNvPr id="10" name="Title Placeholder 1"/>
          <p:cNvSpPr>
            <a:spLocks noGrp="1"/>
          </p:cNvSpPr>
          <p:nvPr>
            <p:ph type="title"/>
          </p:nvPr>
        </p:nvSpPr>
        <p:spPr>
          <a:xfrm>
            <a:off x="457200" y="20308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1" name="Picture 10" descr="PPT-TEMP_R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 y="0"/>
            <a:ext cx="9142400" cy="6858000"/>
          </a:xfrm>
          <a:prstGeom prst="rect">
            <a:avLst/>
          </a:prstGeom>
        </p:spPr>
      </p:pic>
    </p:spTree>
    <p:extLst>
      <p:ext uri="{BB962C8B-B14F-4D97-AF65-F5344CB8AC3E}">
        <p14:creationId xmlns:p14="http://schemas.microsoft.com/office/powerpoint/2010/main" val="36181367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accent1">
              <a:lumMod val="75000"/>
            </a:schemeClr>
          </a:solidFill>
          <a:latin typeface="Trajan Pro"/>
          <a:ea typeface="+mj-ea"/>
          <a:cs typeface="Trajan Pro"/>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lumMod val="6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lumMod val="7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E885512-8AE3-4926-B5E6-92213B831B2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3359AF"/>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F7948C7-A582-4210-9983-BCD9EDE2994E}" type="datetimeFigureOut">
              <a:rPr lang="en-US" smtClean="0">
                <a:solidFill>
                  <a:srgbClr val="3359AF"/>
                </a:solidFill>
              </a:rPr>
              <a:pPr/>
              <a:t>7/30/2018</a:t>
            </a:fld>
            <a:endParaRPr lang="en-US">
              <a:solidFill>
                <a:srgbClr val="3359AF"/>
              </a:solidFill>
            </a:endParaRPr>
          </a:p>
        </p:txBody>
      </p:sp>
    </p:spTree>
    <p:extLst>
      <p:ext uri="{BB962C8B-B14F-4D97-AF65-F5344CB8AC3E}">
        <p14:creationId xmlns:p14="http://schemas.microsoft.com/office/powerpoint/2010/main" val="3888256379"/>
      </p:ext>
    </p:extLst>
  </p:cSld>
  <p:clrMap bg1="dk1" tx1="lt1" bg2="dk2" tx2="lt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Lst>
  <p:transition spd="slow">
    <p:wipe/>
  </p:transition>
  <p:txStyles>
    <p:titleStyle>
      <a:lvl1pPr algn="l" defTabSz="914400" rtl="0" eaLnBrk="1" latinLnBrk="0" hangingPunct="1">
        <a:spcBef>
          <a:spcPct val="0"/>
        </a:spcBef>
        <a:buNone/>
        <a:defRPr sz="4600" kern="1200" cap="none" spc="-100" baseline="0">
          <a:ln>
            <a:noFill/>
          </a:ln>
          <a:solidFill>
            <a:schemeClr val="accent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E885512-8AE3-4926-B5E6-92213B831B2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3359AF"/>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F7948C7-A582-4210-9983-BCD9EDE2994E}" type="datetimeFigureOut">
              <a:rPr lang="en-US" smtClean="0">
                <a:solidFill>
                  <a:srgbClr val="3359AF"/>
                </a:solidFill>
              </a:rPr>
              <a:pPr/>
              <a:t>7/30/2018</a:t>
            </a:fld>
            <a:endParaRPr lang="en-US">
              <a:solidFill>
                <a:srgbClr val="3359AF"/>
              </a:solidFill>
            </a:endParaRPr>
          </a:p>
        </p:txBody>
      </p:sp>
    </p:spTree>
    <p:extLst>
      <p:ext uri="{BB962C8B-B14F-4D97-AF65-F5344CB8AC3E}">
        <p14:creationId xmlns:p14="http://schemas.microsoft.com/office/powerpoint/2010/main" val="2514372525"/>
      </p:ext>
    </p:extLst>
  </p:cSld>
  <p:clrMap bg1="dk1" tx1="lt1" bg2="dk2"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ransition spd="slow">
    <p:wipe/>
  </p:transition>
  <p:txStyles>
    <p:titleStyle>
      <a:lvl1pPr algn="l" defTabSz="914400" rtl="0" eaLnBrk="1" latinLnBrk="0" hangingPunct="1">
        <a:spcBef>
          <a:spcPct val="0"/>
        </a:spcBef>
        <a:buNone/>
        <a:defRPr sz="4600" kern="1200" cap="none" spc="-100" baseline="0">
          <a:ln>
            <a:noFill/>
          </a:ln>
          <a:solidFill>
            <a:schemeClr val="accent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52400" y="0"/>
            <a:ext cx="853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556872696"/>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 id="2147484214" r:id="rId15"/>
    <p:sldLayoutId id="2147484215" r:id="rId16"/>
    <p:sldLayoutId id="2147484216" r:id="rId17"/>
    <p:sldLayoutId id="2147484217" r:id="rId18"/>
    <p:sldLayoutId id="2147484218" r:id="rId19"/>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Georgia" pitchFamily="18" charset="0"/>
        </a:defRPr>
      </a:lvl2pPr>
      <a:lvl3pPr algn="l" rtl="0" eaLnBrk="0" fontAlgn="base" hangingPunct="0">
        <a:spcBef>
          <a:spcPct val="0"/>
        </a:spcBef>
        <a:spcAft>
          <a:spcPct val="0"/>
        </a:spcAft>
        <a:defRPr sz="4400">
          <a:solidFill>
            <a:schemeClr val="bg1"/>
          </a:solidFill>
          <a:latin typeface="Georgia" pitchFamily="18" charset="0"/>
        </a:defRPr>
      </a:lvl3pPr>
      <a:lvl4pPr algn="l" rtl="0" eaLnBrk="0" fontAlgn="base" hangingPunct="0">
        <a:spcBef>
          <a:spcPct val="0"/>
        </a:spcBef>
        <a:spcAft>
          <a:spcPct val="0"/>
        </a:spcAft>
        <a:defRPr sz="4400">
          <a:solidFill>
            <a:schemeClr val="bg1"/>
          </a:solidFill>
          <a:latin typeface="Georgia" pitchFamily="18" charset="0"/>
        </a:defRPr>
      </a:lvl4pPr>
      <a:lvl5pPr algn="l" rtl="0" eaLnBrk="0" fontAlgn="base" hangingPunct="0">
        <a:spcBef>
          <a:spcPct val="0"/>
        </a:spcBef>
        <a:spcAft>
          <a:spcPct val="0"/>
        </a:spcAft>
        <a:defRPr sz="4400">
          <a:solidFill>
            <a:schemeClr val="bg1"/>
          </a:solidFill>
          <a:latin typeface="Georgia" pitchFamily="18" charset="0"/>
        </a:defRPr>
      </a:lvl5pPr>
      <a:lvl6pPr marL="457200" algn="l" rtl="0" fontAlgn="base">
        <a:spcBef>
          <a:spcPct val="0"/>
        </a:spcBef>
        <a:spcAft>
          <a:spcPct val="0"/>
        </a:spcAft>
        <a:defRPr sz="4400">
          <a:solidFill>
            <a:schemeClr val="bg1"/>
          </a:solidFill>
          <a:latin typeface="Georgia" pitchFamily="18" charset="0"/>
        </a:defRPr>
      </a:lvl6pPr>
      <a:lvl7pPr marL="914400" algn="l" rtl="0" fontAlgn="base">
        <a:spcBef>
          <a:spcPct val="0"/>
        </a:spcBef>
        <a:spcAft>
          <a:spcPct val="0"/>
        </a:spcAft>
        <a:defRPr sz="4400">
          <a:solidFill>
            <a:schemeClr val="bg1"/>
          </a:solidFill>
          <a:latin typeface="Georgia" pitchFamily="18" charset="0"/>
        </a:defRPr>
      </a:lvl7pPr>
      <a:lvl8pPr marL="1371600" algn="l" rtl="0" fontAlgn="base">
        <a:spcBef>
          <a:spcPct val="0"/>
        </a:spcBef>
        <a:spcAft>
          <a:spcPct val="0"/>
        </a:spcAft>
        <a:defRPr sz="4400">
          <a:solidFill>
            <a:schemeClr val="bg1"/>
          </a:solidFill>
          <a:latin typeface="Georgia" pitchFamily="18" charset="0"/>
        </a:defRPr>
      </a:lvl8pPr>
      <a:lvl9pPr marL="1828800" algn="l" rtl="0" fontAlgn="base">
        <a:spcBef>
          <a:spcPct val="0"/>
        </a:spcBef>
        <a:spcAft>
          <a:spcPct val="0"/>
        </a:spcAft>
        <a:defRPr sz="4400">
          <a:solidFill>
            <a:schemeClr val="bg1"/>
          </a:solidFill>
          <a:latin typeface="Georgia" pitchFamily="18" charset="0"/>
        </a:defRPr>
      </a:lvl9pPr>
    </p:titleStyle>
    <p:bodyStyle>
      <a:lvl1pPr marL="342900" indent="-342900" algn="l" rtl="0" eaLnBrk="0" fontAlgn="base" hangingPunct="0">
        <a:spcBef>
          <a:spcPct val="20000"/>
        </a:spcBef>
        <a:spcAft>
          <a:spcPct val="0"/>
        </a:spcAft>
        <a:buClr>
          <a:schemeClr val="tx1"/>
        </a:buClr>
        <a:buFont typeface="Wingdings 2"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o"/>
        <a:defRPr sz="2400">
          <a:solidFill>
            <a:schemeClr val="tx1"/>
          </a:solidFill>
          <a:latin typeface="+mn-lt"/>
        </a:defRPr>
      </a:lvl3pPr>
      <a:lvl4pPr marL="1600200" indent="-228600" algn="l" rtl="0" eaLnBrk="0" fontAlgn="base" hangingPunct="0">
        <a:spcBef>
          <a:spcPct val="20000"/>
        </a:spcBef>
        <a:spcAft>
          <a:spcPct val="0"/>
        </a:spcAft>
        <a:buClr>
          <a:schemeClr val="tx1"/>
        </a:buClr>
        <a:defRPr sz="2000">
          <a:solidFill>
            <a:schemeClr val="tx1"/>
          </a:solidFill>
          <a:latin typeface="+mn-lt"/>
        </a:defRPr>
      </a:lvl4pPr>
      <a:lvl5pPr marL="2057400" indent="-228600" algn="l" rtl="0" eaLnBrk="0" fontAlgn="base" hangingPunct="0">
        <a:spcBef>
          <a:spcPct val="20000"/>
        </a:spcBef>
        <a:spcAft>
          <a:spcPct val="0"/>
        </a:spcAft>
        <a:buClr>
          <a:schemeClr val="tx1"/>
        </a:buClr>
        <a:defRPr sz="2000">
          <a:solidFill>
            <a:schemeClr val="tx1"/>
          </a:solidFill>
          <a:latin typeface="+mn-lt"/>
        </a:defRPr>
      </a:lvl5pPr>
      <a:lvl6pPr marL="2514600" indent="-228600" algn="l" rtl="0" fontAlgn="base">
        <a:spcBef>
          <a:spcPct val="20000"/>
        </a:spcBef>
        <a:spcAft>
          <a:spcPct val="0"/>
        </a:spcAft>
        <a:buClr>
          <a:schemeClr val="tx1"/>
        </a:buClr>
        <a:defRPr sz="2000">
          <a:solidFill>
            <a:schemeClr val="tx1"/>
          </a:solidFill>
          <a:latin typeface="+mn-lt"/>
        </a:defRPr>
      </a:lvl6pPr>
      <a:lvl7pPr marL="2971800" indent="-228600" algn="l" rtl="0" fontAlgn="base">
        <a:spcBef>
          <a:spcPct val="20000"/>
        </a:spcBef>
        <a:spcAft>
          <a:spcPct val="0"/>
        </a:spcAft>
        <a:buClr>
          <a:schemeClr val="tx1"/>
        </a:buClr>
        <a:defRPr sz="2000">
          <a:solidFill>
            <a:schemeClr val="tx1"/>
          </a:solidFill>
          <a:latin typeface="+mn-lt"/>
        </a:defRPr>
      </a:lvl7pPr>
      <a:lvl8pPr marL="3429000" indent="-228600" algn="l" rtl="0" fontAlgn="base">
        <a:spcBef>
          <a:spcPct val="20000"/>
        </a:spcBef>
        <a:spcAft>
          <a:spcPct val="0"/>
        </a:spcAft>
        <a:buClr>
          <a:schemeClr val="tx1"/>
        </a:buClr>
        <a:defRPr sz="2000">
          <a:solidFill>
            <a:schemeClr val="tx1"/>
          </a:solidFill>
          <a:latin typeface="+mn-lt"/>
        </a:defRPr>
      </a:lvl8pPr>
      <a:lvl9pPr marL="3886200" indent="-228600" algn="l" rtl="0" fontAlgn="base">
        <a:spcBef>
          <a:spcPct val="20000"/>
        </a:spcBef>
        <a:spcAft>
          <a:spcPct val="0"/>
        </a:spcAft>
        <a:buClr>
          <a:schemeClr val="tx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E885512-8AE3-4926-B5E6-92213B831B27}" type="slidenum">
              <a:rPr lang="en-US" smtClean="0"/>
              <a:pPr/>
              <a:t>‹#›</a:t>
            </a:fld>
            <a:endParaRPr lang="en-US" dirty="0"/>
          </a:p>
        </p:txBody>
      </p:sp>
      <p:sp>
        <p:nvSpPr>
          <p:cNvPr id="5" name="Footer Placeholder 4"/>
          <p:cNvSpPr>
            <a:spLocks noGrp="1"/>
          </p:cNvSpPr>
          <p:nvPr>
            <p:ph type="ftr" sz="quarter" idx="3"/>
          </p:nvPr>
        </p:nvSpPr>
        <p:spPr>
          <a:xfrm rot="16200000">
            <a:off x="7586911"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3359AF"/>
              </a:solidFill>
            </a:endParaRPr>
          </a:p>
        </p:txBody>
      </p:sp>
      <p:sp>
        <p:nvSpPr>
          <p:cNvPr id="4" name="Date Placeholder 3"/>
          <p:cNvSpPr>
            <a:spLocks noGrp="1"/>
          </p:cNvSpPr>
          <p:nvPr>
            <p:ph type="dt" sz="half" idx="2"/>
          </p:nvPr>
        </p:nvSpPr>
        <p:spPr>
          <a:xfrm rot="16200000">
            <a:off x="7551352"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90D3797-A86B-4C0B-AABD-624E41CC0894}" type="datetime1">
              <a:rPr lang="en-US" smtClean="0">
                <a:solidFill>
                  <a:srgbClr val="3359AF"/>
                </a:solidFill>
              </a:rPr>
              <a:pPr/>
              <a:t>7/30/2018</a:t>
            </a:fld>
            <a:endParaRPr lang="en-US" dirty="0">
              <a:solidFill>
                <a:srgbClr val="3359AF"/>
              </a:solidFill>
            </a:endParaRPr>
          </a:p>
        </p:txBody>
      </p:sp>
    </p:spTree>
    <p:extLst>
      <p:ext uri="{BB962C8B-B14F-4D97-AF65-F5344CB8AC3E}">
        <p14:creationId xmlns:p14="http://schemas.microsoft.com/office/powerpoint/2010/main" val="1074342178"/>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914400" rtl="0" eaLnBrk="1" latinLnBrk="0" hangingPunct="1">
        <a:spcBef>
          <a:spcPct val="0"/>
        </a:spcBef>
        <a:buNone/>
        <a:defRPr sz="4600" kern="1200" cap="none" spc="-100" baseline="0">
          <a:ln>
            <a:noFill/>
          </a:ln>
          <a:solidFill>
            <a:schemeClr val="accent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HealthImpactPP-Bkgd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762000" y="6172200"/>
            <a:ext cx="1828800"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400">
                <a:latin typeface="Arial" charset="0"/>
                <a:ea typeface="ＭＳ Ｐゴシック" pitchFamily="112" charset="-128"/>
              </a:defRPr>
            </a:lvl1pPr>
          </a:lstStyle>
          <a:p>
            <a:pPr>
              <a:defRPr/>
            </a:pPr>
            <a:fld id="{3EB2403E-F5AC-4BA6-A08D-AA2C929D866A}" type="slidenum">
              <a:rPr lang="en-US"/>
              <a:pPr>
                <a:defRPr/>
              </a:pPr>
              <a:t>‹#›</a:t>
            </a:fld>
            <a:endParaRPr lang="en-US"/>
          </a:p>
        </p:txBody>
      </p:sp>
      <p:sp>
        <p:nvSpPr>
          <p:cNvPr id="1028" name="Rectangle 14"/>
          <p:cNvSpPr>
            <a:spLocks noGrp="1" noChangeArrowheads="1"/>
          </p:cNvSpPr>
          <p:nvPr>
            <p:ph type="title"/>
          </p:nvPr>
        </p:nvSpPr>
        <p:spPr bwMode="auto">
          <a:xfrm>
            <a:off x="762000" y="533400"/>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Rectangle 15"/>
          <p:cNvSpPr>
            <a:spLocks noGrp="1" noChangeArrowheads="1"/>
          </p:cNvSpPr>
          <p:nvPr>
            <p:ph type="body" idx="1"/>
          </p:nvPr>
        </p:nvSpPr>
        <p:spPr bwMode="auto">
          <a:xfrm>
            <a:off x="762000" y="2057400"/>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831669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3200">
          <a:solidFill>
            <a:srgbClr val="717074"/>
          </a:solidFill>
          <a:latin typeface="+mj-lt"/>
          <a:ea typeface="+mj-ea"/>
          <a:cs typeface="+mj-cs"/>
        </a:defRPr>
      </a:lvl1pPr>
      <a:lvl2pPr algn="l" rtl="0" eaLnBrk="0" fontAlgn="base" hangingPunct="0">
        <a:spcBef>
          <a:spcPct val="0"/>
        </a:spcBef>
        <a:spcAft>
          <a:spcPct val="0"/>
        </a:spcAft>
        <a:defRPr sz="3200">
          <a:solidFill>
            <a:srgbClr val="717074"/>
          </a:solidFill>
          <a:latin typeface="Arial" charset="0"/>
          <a:ea typeface="ＭＳ Ｐゴシック" pitchFamily="112" charset="-128"/>
        </a:defRPr>
      </a:lvl2pPr>
      <a:lvl3pPr algn="l" rtl="0" eaLnBrk="0" fontAlgn="base" hangingPunct="0">
        <a:spcBef>
          <a:spcPct val="0"/>
        </a:spcBef>
        <a:spcAft>
          <a:spcPct val="0"/>
        </a:spcAft>
        <a:defRPr sz="3200">
          <a:solidFill>
            <a:srgbClr val="717074"/>
          </a:solidFill>
          <a:latin typeface="Arial" charset="0"/>
          <a:ea typeface="ＭＳ Ｐゴシック" pitchFamily="112" charset="-128"/>
        </a:defRPr>
      </a:lvl3pPr>
      <a:lvl4pPr algn="l" rtl="0" eaLnBrk="0" fontAlgn="base" hangingPunct="0">
        <a:spcBef>
          <a:spcPct val="0"/>
        </a:spcBef>
        <a:spcAft>
          <a:spcPct val="0"/>
        </a:spcAft>
        <a:defRPr sz="3200">
          <a:solidFill>
            <a:srgbClr val="717074"/>
          </a:solidFill>
          <a:latin typeface="Arial" charset="0"/>
          <a:ea typeface="ＭＳ Ｐゴシック" pitchFamily="112" charset="-128"/>
        </a:defRPr>
      </a:lvl4pPr>
      <a:lvl5pPr algn="l" rtl="0" eaLnBrk="0" fontAlgn="base" hangingPunct="0">
        <a:spcBef>
          <a:spcPct val="0"/>
        </a:spcBef>
        <a:spcAft>
          <a:spcPct val="0"/>
        </a:spcAft>
        <a:defRPr sz="3200">
          <a:solidFill>
            <a:srgbClr val="717074"/>
          </a:solidFill>
          <a:latin typeface="Arial" charset="0"/>
          <a:ea typeface="ＭＳ Ｐゴシック" pitchFamily="112" charset="-128"/>
        </a:defRPr>
      </a:lvl5pPr>
      <a:lvl6pPr marL="457200" algn="r" rtl="0" fontAlgn="base">
        <a:spcBef>
          <a:spcPct val="0"/>
        </a:spcBef>
        <a:spcAft>
          <a:spcPct val="0"/>
        </a:spcAft>
        <a:defRPr sz="3200">
          <a:solidFill>
            <a:srgbClr val="717074"/>
          </a:solidFill>
          <a:latin typeface="Arial" charset="0"/>
          <a:ea typeface="ＭＳ Ｐゴシック" pitchFamily="112" charset="-128"/>
        </a:defRPr>
      </a:lvl6pPr>
      <a:lvl7pPr marL="914400" algn="r" rtl="0" fontAlgn="base">
        <a:spcBef>
          <a:spcPct val="0"/>
        </a:spcBef>
        <a:spcAft>
          <a:spcPct val="0"/>
        </a:spcAft>
        <a:defRPr sz="3200">
          <a:solidFill>
            <a:srgbClr val="717074"/>
          </a:solidFill>
          <a:latin typeface="Arial" charset="0"/>
          <a:ea typeface="ＭＳ Ｐゴシック" pitchFamily="112" charset="-128"/>
        </a:defRPr>
      </a:lvl7pPr>
      <a:lvl8pPr marL="1371600" algn="r" rtl="0" fontAlgn="base">
        <a:spcBef>
          <a:spcPct val="0"/>
        </a:spcBef>
        <a:spcAft>
          <a:spcPct val="0"/>
        </a:spcAft>
        <a:defRPr sz="3200">
          <a:solidFill>
            <a:srgbClr val="717074"/>
          </a:solidFill>
          <a:latin typeface="Arial" charset="0"/>
          <a:ea typeface="ＭＳ Ｐゴシック" pitchFamily="112" charset="-128"/>
        </a:defRPr>
      </a:lvl8pPr>
      <a:lvl9pPr marL="1828800" algn="r" rtl="0" fontAlgn="base">
        <a:spcBef>
          <a:spcPct val="0"/>
        </a:spcBef>
        <a:spcAft>
          <a:spcPct val="0"/>
        </a:spcAft>
        <a:defRPr sz="3200">
          <a:solidFill>
            <a:srgbClr val="717074"/>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ea typeface="+mn-ea"/>
        </a:defRPr>
      </a:lvl2pPr>
      <a:lvl3pPr marL="1143000" indent="-228600" algn="l" rtl="0" eaLnBrk="0" fontAlgn="base" hangingPunct="0">
        <a:spcBef>
          <a:spcPct val="20000"/>
        </a:spcBef>
        <a:spcAft>
          <a:spcPct val="0"/>
        </a:spcAft>
        <a:defRPr sz="1600">
          <a:solidFill>
            <a:schemeClr val="tx1"/>
          </a:solidFill>
          <a:latin typeface="+mn-lt"/>
          <a:ea typeface="+mn-ea"/>
        </a:defRPr>
      </a:lvl3pPr>
      <a:lvl4pPr marL="1600200" indent="-228600" algn="l" rtl="0" eaLnBrk="0" fontAlgn="base" hangingPunct="0">
        <a:spcBef>
          <a:spcPct val="20000"/>
        </a:spcBef>
        <a:spcAft>
          <a:spcPct val="0"/>
        </a:spcAft>
        <a:defRPr sz="1600">
          <a:solidFill>
            <a:schemeClr val="tx1"/>
          </a:solidFill>
          <a:latin typeface="+mn-lt"/>
          <a:ea typeface="+mn-ea"/>
        </a:defRPr>
      </a:lvl4pPr>
      <a:lvl5pPr marL="2057400" indent="-228600" algn="l" rtl="0" eaLnBrk="0" fontAlgn="base" hangingPunct="0">
        <a:spcBef>
          <a:spcPct val="20000"/>
        </a:spcBef>
        <a:spcAft>
          <a:spcPct val="0"/>
        </a:spcAft>
        <a:defRPr sz="1600">
          <a:solidFill>
            <a:schemeClr val="tx1"/>
          </a:solidFill>
          <a:latin typeface="+mn-lt"/>
          <a:ea typeface="+mn-ea"/>
        </a:defRPr>
      </a:lvl5pPr>
      <a:lvl6pPr marL="2514600" indent="-228600" algn="l" rtl="0" fontAlgn="base">
        <a:spcBef>
          <a:spcPct val="20000"/>
        </a:spcBef>
        <a:spcAft>
          <a:spcPct val="0"/>
        </a:spcAft>
        <a:defRPr sz="1600">
          <a:solidFill>
            <a:schemeClr val="tx1"/>
          </a:solidFill>
          <a:latin typeface="+mn-lt"/>
          <a:ea typeface="+mn-ea"/>
        </a:defRPr>
      </a:lvl6pPr>
      <a:lvl7pPr marL="2971800" indent="-228600" algn="l" rtl="0" fontAlgn="base">
        <a:spcBef>
          <a:spcPct val="20000"/>
        </a:spcBef>
        <a:spcAft>
          <a:spcPct val="0"/>
        </a:spcAft>
        <a:defRPr sz="1600">
          <a:solidFill>
            <a:schemeClr val="tx1"/>
          </a:solidFill>
          <a:latin typeface="+mn-lt"/>
          <a:ea typeface="+mn-ea"/>
        </a:defRPr>
      </a:lvl7pPr>
      <a:lvl8pPr marL="3429000" indent="-228600" algn="l" rtl="0" fontAlgn="base">
        <a:spcBef>
          <a:spcPct val="20000"/>
        </a:spcBef>
        <a:spcAft>
          <a:spcPct val="0"/>
        </a:spcAft>
        <a:defRPr sz="1600">
          <a:solidFill>
            <a:schemeClr val="tx1"/>
          </a:solidFill>
          <a:latin typeface="+mn-lt"/>
          <a:ea typeface="+mn-ea"/>
        </a:defRPr>
      </a:lvl8pPr>
      <a:lvl9pPr marL="3886200" indent="-228600" algn="l" rtl="0" fontAlgn="base">
        <a:spcBef>
          <a:spcPct val="20000"/>
        </a:spcBef>
        <a:spcAft>
          <a:spcPct val="0"/>
        </a:spcAft>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24000" y="6356350"/>
            <a:ext cx="2133600" cy="365125"/>
          </a:xfrm>
          <a:prstGeom prst="rect">
            <a:avLst/>
          </a:prstGeom>
        </p:spPr>
        <p:txBody>
          <a:bodyPr vert="horz" lIns="91440" tIns="45720" rIns="91440" bIns="45720" rtlCol="0" anchor="ctr"/>
          <a:lstStyle>
            <a:lvl1pPr algn="l">
              <a:defRPr sz="1200">
                <a:solidFill>
                  <a:schemeClr val="bg1">
                    <a:lumMod val="75000"/>
                  </a:schemeClr>
                </a:solidFill>
                <a:latin typeface="Arial"/>
              </a:defRPr>
            </a:lvl1pPr>
          </a:lstStyle>
          <a:p>
            <a:fld id="{5047C36C-9138-F641-B7C7-5A48CF066FF9}" type="datetimeFigureOut">
              <a:rPr lang="en-US" smtClean="0">
                <a:solidFill>
                  <a:prstClr val="white">
                    <a:lumMod val="75000"/>
                  </a:prstClr>
                </a:solidFill>
              </a:rPr>
              <a:pPr/>
              <a:t>7/30/2018</a:t>
            </a:fld>
            <a:endParaRPr lang="en-US" dirty="0">
              <a:solidFill>
                <a:prstClr val="white">
                  <a:lumMod val="75000"/>
                </a:prstClr>
              </a:solidFill>
            </a:endParaRPr>
          </a:p>
        </p:txBody>
      </p:sp>
      <p:sp>
        <p:nvSpPr>
          <p:cNvPr id="6" name="Slide Number Placeholder 5"/>
          <p:cNvSpPr>
            <a:spLocks noGrp="1"/>
          </p:cNvSpPr>
          <p:nvPr>
            <p:ph type="sldNum" sz="quarter" idx="4"/>
          </p:nvPr>
        </p:nvSpPr>
        <p:spPr>
          <a:xfrm>
            <a:off x="457200" y="6356350"/>
            <a:ext cx="422057" cy="365125"/>
          </a:xfrm>
          <a:prstGeom prst="rect">
            <a:avLst/>
          </a:prstGeom>
        </p:spPr>
        <p:txBody>
          <a:bodyPr vert="horz" lIns="91440" tIns="45720" rIns="91440" bIns="45720" rtlCol="0" anchor="ctr"/>
          <a:lstStyle>
            <a:lvl1pPr algn="l">
              <a:defRPr sz="1200">
                <a:solidFill>
                  <a:schemeClr val="bg1">
                    <a:lumMod val="75000"/>
                  </a:schemeClr>
                </a:solidFill>
                <a:latin typeface="Arial"/>
              </a:defRPr>
            </a:lvl1pPr>
          </a:lstStyle>
          <a:p>
            <a:fld id="{27F70AA5-0A40-5F47-83FF-8AFD2A84B871}" type="slidenum">
              <a:rPr lang="en-US" smtClean="0">
                <a:solidFill>
                  <a:prstClr val="white">
                    <a:lumMod val="75000"/>
                  </a:prstClr>
                </a:solidFill>
              </a:rPr>
              <a:pPr/>
              <a:t>‹#›</a:t>
            </a:fld>
            <a:endParaRPr lang="en-US" dirty="0">
              <a:solidFill>
                <a:prstClr val="white">
                  <a:lumMod val="75000"/>
                </a:prstClr>
              </a:solidFill>
            </a:endParaRPr>
          </a:p>
        </p:txBody>
      </p:sp>
      <p:sp>
        <p:nvSpPr>
          <p:cNvPr id="14" name="Tex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indent="-342900" defTabSz="457200">
              <a:spcBef>
                <a:spcPct val="20000"/>
              </a:spcBef>
              <a:buFont typeface="Arial"/>
              <a:buChar char="•"/>
              <a:defRPr/>
            </a:pPr>
            <a:r>
              <a:rPr lang="en-US" sz="3200" smtClean="0">
                <a:solidFill>
                  <a:prstClr val="black">
                    <a:lumMod val="65000"/>
                    <a:lumOff val="35000"/>
                  </a:prstClr>
                </a:solidFill>
                <a:latin typeface="Arial"/>
              </a:rPr>
              <a:t>Click to edit Master text styles</a:t>
            </a:r>
          </a:p>
          <a:p>
            <a:pPr marL="742950" lvl="1" indent="-285750" defTabSz="457200">
              <a:spcBef>
                <a:spcPct val="20000"/>
              </a:spcBef>
              <a:buFont typeface="Arial"/>
              <a:buChar char="–"/>
              <a:defRPr/>
            </a:pPr>
            <a:r>
              <a:rPr lang="en-US" sz="2800" smtClean="0">
                <a:solidFill>
                  <a:prstClr val="black">
                    <a:lumMod val="50000"/>
                    <a:lumOff val="50000"/>
                  </a:prstClr>
                </a:solidFill>
                <a:latin typeface="Arial"/>
              </a:rPr>
              <a:t>Second level</a:t>
            </a:r>
          </a:p>
          <a:p>
            <a:pPr marL="1143000" lvl="2" indent="-228600" defTabSz="457200">
              <a:spcBef>
                <a:spcPct val="20000"/>
              </a:spcBef>
              <a:buFont typeface="Arial"/>
              <a:buChar char="•"/>
              <a:defRPr/>
            </a:pPr>
            <a:r>
              <a:rPr lang="en-US" sz="2400" smtClean="0">
                <a:solidFill>
                  <a:prstClr val="white">
                    <a:lumMod val="50000"/>
                  </a:prstClr>
                </a:solidFill>
                <a:latin typeface="Arial"/>
              </a:rPr>
              <a:t>Third level</a:t>
            </a:r>
          </a:p>
          <a:p>
            <a:pPr marL="1600200" lvl="3" indent="-228600" defTabSz="457200">
              <a:spcBef>
                <a:spcPct val="20000"/>
              </a:spcBef>
              <a:buFont typeface="Arial"/>
              <a:buChar char="–"/>
              <a:defRPr/>
            </a:pPr>
            <a:r>
              <a:rPr lang="en-US" sz="2000" smtClean="0">
                <a:solidFill>
                  <a:prstClr val="white">
                    <a:lumMod val="65000"/>
                  </a:prstClr>
                </a:solidFill>
                <a:latin typeface="Arial"/>
              </a:rPr>
              <a:t>Fourth level</a:t>
            </a:r>
          </a:p>
          <a:p>
            <a:pPr marL="2057400" lvl="4" indent="-228600" defTabSz="457200">
              <a:spcBef>
                <a:spcPct val="20000"/>
              </a:spcBef>
              <a:buFont typeface="Arial"/>
              <a:buChar char="»"/>
              <a:defRPr/>
            </a:pPr>
            <a:r>
              <a:rPr lang="en-US" sz="2000" smtClean="0">
                <a:solidFill>
                  <a:prstClr val="white">
                    <a:lumMod val="75000"/>
                  </a:prstClr>
                </a:solidFill>
                <a:latin typeface="Arial"/>
              </a:rPr>
              <a:t>Fifth level</a:t>
            </a:r>
            <a:endParaRPr lang="en-US" sz="2000" dirty="0">
              <a:solidFill>
                <a:prstClr val="white">
                  <a:lumMod val="75000"/>
                </a:prstClr>
              </a:solidFill>
              <a:latin typeface="Arial"/>
            </a:endParaRPr>
          </a:p>
        </p:txBody>
      </p:sp>
      <p:sp>
        <p:nvSpPr>
          <p:cNvPr id="10" name="Title Placeholder 1"/>
          <p:cNvSpPr>
            <a:spLocks noGrp="1"/>
          </p:cNvSpPr>
          <p:nvPr>
            <p:ph type="title"/>
          </p:nvPr>
        </p:nvSpPr>
        <p:spPr>
          <a:xfrm>
            <a:off x="457200" y="20308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1" name="Picture 10" descr="PPT-TEMP_R3.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0" y="0"/>
            <a:ext cx="9142400" cy="6858000"/>
          </a:xfrm>
          <a:prstGeom prst="rect">
            <a:avLst/>
          </a:prstGeom>
        </p:spPr>
      </p:pic>
    </p:spTree>
    <p:extLst>
      <p:ext uri="{BB962C8B-B14F-4D97-AF65-F5344CB8AC3E}">
        <p14:creationId xmlns:p14="http://schemas.microsoft.com/office/powerpoint/2010/main" val="10685080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accent1">
              <a:lumMod val="75000"/>
            </a:schemeClr>
          </a:solidFill>
          <a:latin typeface="Trajan Pro"/>
          <a:ea typeface="+mj-ea"/>
          <a:cs typeface="Trajan Pro"/>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lumMod val="6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lumMod val="7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http://www.miklianmaps.com/images/1893%20cram%2049%20nashvill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02550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24000" y="6356350"/>
            <a:ext cx="2133600" cy="365125"/>
          </a:xfrm>
          <a:prstGeom prst="rect">
            <a:avLst/>
          </a:prstGeom>
        </p:spPr>
        <p:txBody>
          <a:bodyPr vert="horz" lIns="91440" tIns="45720" rIns="91440" bIns="45720" rtlCol="0" anchor="ctr"/>
          <a:lstStyle>
            <a:lvl1pPr algn="l">
              <a:defRPr sz="1200">
                <a:solidFill>
                  <a:schemeClr val="bg1">
                    <a:lumMod val="75000"/>
                  </a:schemeClr>
                </a:solidFill>
                <a:latin typeface="Arial"/>
              </a:defRPr>
            </a:lvl1pPr>
          </a:lstStyle>
          <a:p>
            <a:pPr defTabSz="457200"/>
            <a:fld id="{5047C36C-9138-F641-B7C7-5A48CF066FF9}" type="datetimeFigureOut">
              <a:rPr lang="en-US" smtClean="0">
                <a:solidFill>
                  <a:prstClr val="white">
                    <a:lumMod val="75000"/>
                  </a:prstClr>
                </a:solidFill>
              </a:rPr>
              <a:pPr defTabSz="457200"/>
              <a:t>7/30/2018</a:t>
            </a:fld>
            <a:endParaRPr lang="en-US" dirty="0">
              <a:solidFill>
                <a:prstClr val="white">
                  <a:lumMod val="75000"/>
                </a:prstClr>
              </a:solidFill>
            </a:endParaRPr>
          </a:p>
        </p:txBody>
      </p:sp>
      <p:sp>
        <p:nvSpPr>
          <p:cNvPr id="6" name="Slide Number Placeholder 5"/>
          <p:cNvSpPr>
            <a:spLocks noGrp="1"/>
          </p:cNvSpPr>
          <p:nvPr>
            <p:ph type="sldNum" sz="quarter" idx="4"/>
          </p:nvPr>
        </p:nvSpPr>
        <p:spPr>
          <a:xfrm>
            <a:off x="457200" y="6356350"/>
            <a:ext cx="422057" cy="365125"/>
          </a:xfrm>
          <a:prstGeom prst="rect">
            <a:avLst/>
          </a:prstGeom>
        </p:spPr>
        <p:txBody>
          <a:bodyPr vert="horz" lIns="91440" tIns="45720" rIns="91440" bIns="45720" rtlCol="0" anchor="ctr"/>
          <a:lstStyle>
            <a:lvl1pPr algn="l">
              <a:defRPr sz="1200">
                <a:solidFill>
                  <a:schemeClr val="bg1">
                    <a:lumMod val="75000"/>
                  </a:schemeClr>
                </a:solidFill>
                <a:latin typeface="Arial"/>
              </a:defRPr>
            </a:lvl1pPr>
          </a:lstStyle>
          <a:p>
            <a:pPr defTabSz="457200"/>
            <a:fld id="{27F70AA5-0A40-5F47-83FF-8AFD2A84B871}" type="slidenum">
              <a:rPr lang="en-US" smtClean="0">
                <a:solidFill>
                  <a:prstClr val="white">
                    <a:lumMod val="75000"/>
                  </a:prstClr>
                </a:solidFill>
              </a:rPr>
              <a:pPr defTabSz="457200"/>
              <a:t>‹#›</a:t>
            </a:fld>
            <a:endParaRPr lang="en-US" dirty="0">
              <a:solidFill>
                <a:prstClr val="white">
                  <a:lumMod val="75000"/>
                </a:prstClr>
              </a:solidFill>
            </a:endParaRPr>
          </a:p>
        </p:txBody>
      </p:sp>
      <p:sp>
        <p:nvSpPr>
          <p:cNvPr id="14" name="Text Placeholder 2"/>
          <p:cNvSpPr txBox="1">
            <a:spLocks/>
          </p:cNvSpPr>
          <p:nvPr userDrawn="1"/>
        </p:nvSpPr>
        <p:spPr>
          <a:xfrm>
            <a:off x="609600" y="1752600"/>
            <a:ext cx="8229600" cy="4525963"/>
          </a:xfrm>
          <a:prstGeom prst="rect">
            <a:avLst/>
          </a:prstGeom>
        </p:spPr>
        <p:txBody>
          <a:bodyPr vert="horz" lIns="91440" tIns="45720" rIns="91440" bIns="45720" rtlCol="0">
            <a:normAutofit/>
          </a:bodyPr>
          <a:lstStyle/>
          <a:p>
            <a:pPr marL="342900" indent="-342900" defTabSz="457200">
              <a:spcBef>
                <a:spcPct val="20000"/>
              </a:spcBef>
              <a:buFont typeface="Arial"/>
              <a:buChar char="•"/>
              <a:defRPr/>
            </a:pPr>
            <a:r>
              <a:rPr lang="en-US" sz="3200" smtClean="0">
                <a:solidFill>
                  <a:prstClr val="black">
                    <a:lumMod val="65000"/>
                    <a:lumOff val="35000"/>
                  </a:prstClr>
                </a:solidFill>
                <a:latin typeface="Arial"/>
              </a:rPr>
              <a:t>Click to edit Master text styles</a:t>
            </a:r>
          </a:p>
          <a:p>
            <a:pPr marL="742950" lvl="1" indent="-285750" defTabSz="457200">
              <a:spcBef>
                <a:spcPct val="20000"/>
              </a:spcBef>
              <a:buFont typeface="Arial"/>
              <a:buChar char="–"/>
              <a:defRPr/>
            </a:pPr>
            <a:r>
              <a:rPr lang="en-US" sz="2800" smtClean="0">
                <a:solidFill>
                  <a:prstClr val="black">
                    <a:lumMod val="50000"/>
                    <a:lumOff val="50000"/>
                  </a:prstClr>
                </a:solidFill>
                <a:latin typeface="Arial"/>
              </a:rPr>
              <a:t>Second level</a:t>
            </a:r>
          </a:p>
          <a:p>
            <a:pPr marL="1143000" lvl="2" indent="-228600" defTabSz="457200">
              <a:spcBef>
                <a:spcPct val="20000"/>
              </a:spcBef>
              <a:buFont typeface="Arial"/>
              <a:buChar char="•"/>
              <a:defRPr/>
            </a:pPr>
            <a:r>
              <a:rPr lang="en-US" smtClean="0">
                <a:solidFill>
                  <a:prstClr val="white">
                    <a:lumMod val="50000"/>
                  </a:prstClr>
                </a:solidFill>
                <a:latin typeface="Arial"/>
              </a:rPr>
              <a:t>Third level</a:t>
            </a:r>
          </a:p>
          <a:p>
            <a:pPr marL="1600200" lvl="3" indent="-228600" defTabSz="457200">
              <a:spcBef>
                <a:spcPct val="20000"/>
              </a:spcBef>
              <a:buFont typeface="Arial"/>
              <a:buChar char="–"/>
              <a:defRPr/>
            </a:pPr>
            <a:r>
              <a:rPr lang="en-US" sz="2000" smtClean="0">
                <a:solidFill>
                  <a:prstClr val="white">
                    <a:lumMod val="65000"/>
                  </a:prstClr>
                </a:solidFill>
                <a:latin typeface="Arial"/>
              </a:rPr>
              <a:t>Fourth level</a:t>
            </a:r>
          </a:p>
          <a:p>
            <a:pPr marL="2057400" lvl="4" indent="-228600" defTabSz="457200">
              <a:spcBef>
                <a:spcPct val="20000"/>
              </a:spcBef>
              <a:buFont typeface="Arial"/>
              <a:buChar char="»"/>
              <a:defRPr/>
            </a:pPr>
            <a:r>
              <a:rPr lang="en-US" sz="2000" smtClean="0">
                <a:solidFill>
                  <a:prstClr val="white">
                    <a:lumMod val="75000"/>
                  </a:prstClr>
                </a:solidFill>
                <a:latin typeface="Arial"/>
              </a:rPr>
              <a:t>Fifth level</a:t>
            </a:r>
            <a:endParaRPr lang="en-US" sz="2000" dirty="0">
              <a:solidFill>
                <a:prstClr val="white">
                  <a:lumMod val="75000"/>
                </a:prstClr>
              </a:solidFill>
              <a:latin typeface="Arial"/>
            </a:endParaRPr>
          </a:p>
        </p:txBody>
      </p:sp>
      <p:sp>
        <p:nvSpPr>
          <p:cNvPr id="10" name="Title Placeholder 1"/>
          <p:cNvSpPr>
            <a:spLocks noGrp="1"/>
          </p:cNvSpPr>
          <p:nvPr>
            <p:ph type="title"/>
          </p:nvPr>
        </p:nvSpPr>
        <p:spPr>
          <a:xfrm>
            <a:off x="457200" y="20308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1" name="Picture 10" descr="PPT-TEMP_R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0" y="0"/>
            <a:ext cx="9142400" cy="6858000"/>
          </a:xfrm>
          <a:prstGeom prst="rect">
            <a:avLst/>
          </a:prstGeom>
        </p:spPr>
      </p:pic>
    </p:spTree>
    <p:extLst>
      <p:ext uri="{BB962C8B-B14F-4D97-AF65-F5344CB8AC3E}">
        <p14:creationId xmlns:p14="http://schemas.microsoft.com/office/powerpoint/2010/main" val="10684731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457200" rtl="0" eaLnBrk="1" latinLnBrk="0" hangingPunct="1">
        <a:spcBef>
          <a:spcPct val="0"/>
        </a:spcBef>
        <a:buNone/>
        <a:defRPr sz="4400" kern="1200">
          <a:solidFill>
            <a:schemeClr val="accent1">
              <a:lumMod val="75000"/>
            </a:schemeClr>
          </a:solidFill>
          <a:latin typeface="Trajan Pro"/>
          <a:ea typeface="+mj-ea"/>
          <a:cs typeface="Trajan Pro"/>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lumMod val="6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lumMod val="7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24000" y="6356350"/>
            <a:ext cx="2133600" cy="365125"/>
          </a:xfrm>
          <a:prstGeom prst="rect">
            <a:avLst/>
          </a:prstGeom>
        </p:spPr>
        <p:txBody>
          <a:bodyPr vert="horz" lIns="91440" tIns="45720" rIns="91440" bIns="45720" rtlCol="0" anchor="ctr"/>
          <a:lstStyle>
            <a:lvl1pPr algn="l">
              <a:defRPr sz="1200">
                <a:solidFill>
                  <a:schemeClr val="bg1">
                    <a:lumMod val="75000"/>
                  </a:schemeClr>
                </a:solidFill>
                <a:latin typeface="Arial"/>
              </a:defRPr>
            </a:lvl1pPr>
          </a:lstStyle>
          <a:p>
            <a:fld id="{5047C36C-9138-F641-B7C7-5A48CF066FF9}" type="datetimeFigureOut">
              <a:rPr lang="en-US" smtClean="0">
                <a:solidFill>
                  <a:prstClr val="white">
                    <a:lumMod val="75000"/>
                  </a:prstClr>
                </a:solidFill>
              </a:rPr>
              <a:pPr/>
              <a:t>7/30/2018</a:t>
            </a:fld>
            <a:endParaRPr lang="en-US" dirty="0">
              <a:solidFill>
                <a:prstClr val="white">
                  <a:lumMod val="75000"/>
                </a:prstClr>
              </a:solidFill>
            </a:endParaRPr>
          </a:p>
        </p:txBody>
      </p:sp>
      <p:sp>
        <p:nvSpPr>
          <p:cNvPr id="6" name="Slide Number Placeholder 5"/>
          <p:cNvSpPr>
            <a:spLocks noGrp="1"/>
          </p:cNvSpPr>
          <p:nvPr>
            <p:ph type="sldNum" sz="quarter" idx="4"/>
          </p:nvPr>
        </p:nvSpPr>
        <p:spPr>
          <a:xfrm>
            <a:off x="457200" y="6356350"/>
            <a:ext cx="422057" cy="365125"/>
          </a:xfrm>
          <a:prstGeom prst="rect">
            <a:avLst/>
          </a:prstGeom>
        </p:spPr>
        <p:txBody>
          <a:bodyPr vert="horz" lIns="91440" tIns="45720" rIns="91440" bIns="45720" rtlCol="0" anchor="ctr"/>
          <a:lstStyle>
            <a:lvl1pPr algn="l">
              <a:defRPr sz="1200">
                <a:solidFill>
                  <a:schemeClr val="bg1">
                    <a:lumMod val="75000"/>
                  </a:schemeClr>
                </a:solidFill>
                <a:latin typeface="Arial"/>
              </a:defRPr>
            </a:lvl1pPr>
          </a:lstStyle>
          <a:p>
            <a:fld id="{27F70AA5-0A40-5F47-83FF-8AFD2A84B871}" type="slidenum">
              <a:rPr lang="en-US" smtClean="0">
                <a:solidFill>
                  <a:prstClr val="white">
                    <a:lumMod val="75000"/>
                  </a:prstClr>
                </a:solidFill>
              </a:rPr>
              <a:pPr/>
              <a:t>‹#›</a:t>
            </a:fld>
            <a:endParaRPr lang="en-US" dirty="0">
              <a:solidFill>
                <a:prstClr val="white">
                  <a:lumMod val="75000"/>
                </a:prstClr>
              </a:solidFill>
            </a:endParaRPr>
          </a:p>
        </p:txBody>
      </p:sp>
      <p:sp>
        <p:nvSpPr>
          <p:cNvPr id="14" name="Text Placeholder 2"/>
          <p:cNvSpPr txBox="1">
            <a:spLocks/>
          </p:cNvSpPr>
          <p:nvPr userDrawn="1"/>
        </p:nvSpPr>
        <p:spPr>
          <a:xfrm>
            <a:off x="609600" y="1752600"/>
            <a:ext cx="8229600" cy="4525963"/>
          </a:xfrm>
          <a:prstGeom prst="rect">
            <a:avLst/>
          </a:prstGeom>
        </p:spPr>
        <p:txBody>
          <a:bodyPr vert="horz" lIns="91440" tIns="45720" rIns="91440" bIns="45720" rtlCol="0">
            <a:normAutofit/>
          </a:bodyPr>
          <a:lstStyle/>
          <a:p>
            <a:pPr marL="342900" indent="-342900" defTabSz="457200">
              <a:spcBef>
                <a:spcPct val="20000"/>
              </a:spcBef>
              <a:buFont typeface="Arial"/>
              <a:buChar char="•"/>
              <a:defRPr/>
            </a:pPr>
            <a:r>
              <a:rPr lang="en-US" sz="3200">
                <a:solidFill>
                  <a:prstClr val="black">
                    <a:lumMod val="65000"/>
                    <a:lumOff val="35000"/>
                  </a:prstClr>
                </a:solidFill>
                <a:latin typeface="Arial"/>
              </a:rPr>
              <a:t>Click to edit Master text styles</a:t>
            </a:r>
          </a:p>
          <a:p>
            <a:pPr marL="742950" lvl="1" indent="-285750" defTabSz="457200">
              <a:spcBef>
                <a:spcPct val="20000"/>
              </a:spcBef>
              <a:buFont typeface="Arial"/>
              <a:buChar char="–"/>
              <a:defRPr/>
            </a:pPr>
            <a:r>
              <a:rPr lang="en-US" sz="2800">
                <a:solidFill>
                  <a:prstClr val="black">
                    <a:lumMod val="50000"/>
                    <a:lumOff val="50000"/>
                  </a:prstClr>
                </a:solidFill>
                <a:latin typeface="Arial"/>
              </a:rPr>
              <a:t>Second level</a:t>
            </a:r>
          </a:p>
          <a:p>
            <a:pPr marL="1143000" lvl="2" indent="-228600" defTabSz="457200">
              <a:spcBef>
                <a:spcPct val="20000"/>
              </a:spcBef>
              <a:buFont typeface="Arial"/>
              <a:buChar char="•"/>
              <a:defRPr/>
            </a:pPr>
            <a:r>
              <a:rPr lang="en-US" sz="2400">
                <a:solidFill>
                  <a:prstClr val="white">
                    <a:lumMod val="50000"/>
                  </a:prstClr>
                </a:solidFill>
                <a:latin typeface="Arial"/>
              </a:rPr>
              <a:t>Third level</a:t>
            </a:r>
          </a:p>
          <a:p>
            <a:pPr marL="1600200" lvl="3" indent="-228600" defTabSz="457200">
              <a:spcBef>
                <a:spcPct val="20000"/>
              </a:spcBef>
              <a:buFont typeface="Arial"/>
              <a:buChar char="–"/>
              <a:defRPr/>
            </a:pPr>
            <a:r>
              <a:rPr lang="en-US" sz="2000">
                <a:solidFill>
                  <a:prstClr val="white">
                    <a:lumMod val="65000"/>
                  </a:prstClr>
                </a:solidFill>
                <a:latin typeface="Arial"/>
              </a:rPr>
              <a:t>Fourth level</a:t>
            </a:r>
          </a:p>
          <a:p>
            <a:pPr marL="2057400" lvl="4" indent="-228600" defTabSz="457200">
              <a:spcBef>
                <a:spcPct val="20000"/>
              </a:spcBef>
              <a:buFont typeface="Arial"/>
              <a:buChar char="»"/>
              <a:defRPr/>
            </a:pPr>
            <a:r>
              <a:rPr lang="en-US" sz="2000">
                <a:solidFill>
                  <a:prstClr val="white">
                    <a:lumMod val="75000"/>
                  </a:prstClr>
                </a:solidFill>
                <a:latin typeface="Arial"/>
              </a:rPr>
              <a:t>Fifth level</a:t>
            </a:r>
            <a:endParaRPr lang="en-US" sz="2000" dirty="0">
              <a:solidFill>
                <a:prstClr val="white">
                  <a:lumMod val="75000"/>
                </a:prstClr>
              </a:solidFill>
              <a:latin typeface="Arial"/>
            </a:endParaRPr>
          </a:p>
        </p:txBody>
      </p:sp>
      <p:sp>
        <p:nvSpPr>
          <p:cNvPr id="10" name="Title Placeholder 1"/>
          <p:cNvSpPr>
            <a:spLocks noGrp="1"/>
          </p:cNvSpPr>
          <p:nvPr>
            <p:ph type="title"/>
          </p:nvPr>
        </p:nvSpPr>
        <p:spPr>
          <a:xfrm>
            <a:off x="457200" y="20308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1" name="Picture 10" descr="PPT-TEMP_R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0" y="0"/>
            <a:ext cx="9142400" cy="6858000"/>
          </a:xfrm>
          <a:prstGeom prst="rect">
            <a:avLst/>
          </a:prstGeom>
        </p:spPr>
      </p:pic>
    </p:spTree>
    <p:extLst>
      <p:ext uri="{BB962C8B-B14F-4D97-AF65-F5344CB8AC3E}">
        <p14:creationId xmlns:p14="http://schemas.microsoft.com/office/powerpoint/2010/main" val="327334043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accent1">
              <a:lumMod val="75000"/>
            </a:schemeClr>
          </a:solidFill>
          <a:latin typeface="Trajan Pro"/>
          <a:ea typeface="+mj-ea"/>
          <a:cs typeface="Trajan Pro"/>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lumMod val="6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lumMod val="7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37" name="Rectangle 13"/>
          <p:cNvSpPr>
            <a:spLocks noChangeArrowheads="1"/>
          </p:cNvSpPr>
          <p:nvPr userDrawn="1"/>
        </p:nvSpPr>
        <p:spPr bwMode="auto">
          <a:xfrm>
            <a:off x="1752600" y="6629400"/>
            <a:ext cx="7391400" cy="228600"/>
          </a:xfrm>
          <a:prstGeom prst="rect">
            <a:avLst/>
          </a:prstGeom>
          <a:solidFill>
            <a:srgbClr val="63AC1D"/>
          </a:solidFill>
          <a:ln w="9525">
            <a:noFill/>
            <a:miter lim="800000"/>
            <a:headEnd/>
            <a:tailEnd/>
          </a:ln>
        </p:spPr>
        <p:txBody>
          <a:bodyPr wrap="none" anchor="ctr"/>
          <a:lstStyle/>
          <a:p>
            <a:pPr fontAlgn="base">
              <a:spcBef>
                <a:spcPct val="0"/>
              </a:spcBef>
              <a:spcAft>
                <a:spcPct val="0"/>
              </a:spcAft>
              <a:defRPr/>
            </a:pPr>
            <a:endParaRPr lang="en-US" sz="2400" dirty="0">
              <a:solidFill>
                <a:prstClr val="black"/>
              </a:solidFill>
            </a:endParaRPr>
          </a:p>
        </p:txBody>
      </p:sp>
      <p:sp>
        <p:nvSpPr>
          <p:cNvPr id="1035" name="Rectangle 11"/>
          <p:cNvSpPr>
            <a:spLocks noChangeArrowheads="1"/>
          </p:cNvSpPr>
          <p:nvPr userDrawn="1"/>
        </p:nvSpPr>
        <p:spPr bwMode="auto">
          <a:xfrm>
            <a:off x="0" y="0"/>
            <a:ext cx="7391400" cy="642938"/>
          </a:xfrm>
          <a:prstGeom prst="rect">
            <a:avLst/>
          </a:prstGeom>
          <a:solidFill>
            <a:srgbClr val="63AC1D"/>
          </a:solidFill>
          <a:ln w="9525">
            <a:noFill/>
            <a:miter lim="800000"/>
            <a:headEnd/>
            <a:tailEnd/>
          </a:ln>
        </p:spPr>
        <p:txBody>
          <a:bodyPr wrap="none" anchor="ctr"/>
          <a:lstStyle/>
          <a:p>
            <a:pPr fontAlgn="base">
              <a:spcBef>
                <a:spcPct val="0"/>
              </a:spcBef>
              <a:spcAft>
                <a:spcPct val="0"/>
              </a:spcAft>
              <a:defRPr/>
            </a:pPr>
            <a:endParaRPr lang="en-US" sz="2400" dirty="0">
              <a:solidFill>
                <a:prstClr val="black"/>
              </a:solidFill>
            </a:endParaRPr>
          </a:p>
        </p:txBody>
      </p:sp>
      <p:sp>
        <p:nvSpPr>
          <p:cNvPr id="18436" name="Rectangle 2"/>
          <p:cNvSpPr>
            <a:spLocks noGrp="1" noChangeArrowheads="1"/>
          </p:cNvSpPr>
          <p:nvPr>
            <p:ph type="title"/>
          </p:nvPr>
        </p:nvSpPr>
        <p:spPr bwMode="auto">
          <a:xfrm>
            <a:off x="211138" y="0"/>
            <a:ext cx="6705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7" name="Rectangle 3"/>
          <p:cNvSpPr>
            <a:spLocks noGrp="1" noChangeArrowheads="1"/>
          </p:cNvSpPr>
          <p:nvPr>
            <p:ph type="body" idx="1"/>
          </p:nvPr>
        </p:nvSpPr>
        <p:spPr bwMode="auto">
          <a:xfrm>
            <a:off x="685800" y="914400"/>
            <a:ext cx="7772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438" name="Picture 8" descr="hip logo copy2.eps"/>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20000" y="46038"/>
            <a:ext cx="1262063" cy="581025"/>
          </a:xfrm>
          <a:prstGeom prst="rect">
            <a:avLst/>
          </a:prstGeom>
          <a:noFill/>
          <a:ln w="9525">
            <a:noFill/>
            <a:miter lim="800000"/>
            <a:headEnd/>
            <a:tailEnd/>
          </a:ln>
        </p:spPr>
      </p:pic>
      <p:sp>
        <p:nvSpPr>
          <p:cNvPr id="1034" name="Rectangle 10"/>
          <p:cNvSpPr>
            <a:spLocks noGrp="1" noChangeArrowheads="1"/>
          </p:cNvSpPr>
          <p:nvPr>
            <p:ph type="sldNum" sz="quarter" idx="4"/>
          </p:nvPr>
        </p:nvSpPr>
        <p:spPr bwMode="auto">
          <a:xfrm>
            <a:off x="7024688" y="6600825"/>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2"/>
                </a:solidFill>
                <a:latin typeface="Arial" pitchFamily="34" charset="0"/>
                <a:ea typeface="ＭＳ Ｐゴシック"/>
                <a:cs typeface="ＭＳ Ｐゴシック"/>
              </a:defRPr>
            </a:lvl1pPr>
          </a:lstStyle>
          <a:p>
            <a:pPr fontAlgn="base">
              <a:spcBef>
                <a:spcPct val="0"/>
              </a:spcBef>
              <a:spcAft>
                <a:spcPct val="0"/>
              </a:spcAft>
              <a:defRPr/>
            </a:pPr>
            <a:fld id="{2C336F5C-12C7-594B-A9D9-F35286219B1C}" type="slidenum">
              <a:rPr lang="en-US">
                <a:solidFill>
                  <a:srgbClr val="EAEBDE"/>
                </a:solidFill>
              </a:rPr>
              <a:pPr fontAlgn="base">
                <a:spcBef>
                  <a:spcPct val="0"/>
                </a:spcBef>
                <a:spcAft>
                  <a:spcPct val="0"/>
                </a:spcAft>
                <a:defRPr/>
              </a:pPr>
              <a:t>‹#›</a:t>
            </a:fld>
            <a:endParaRPr lang="en-US" dirty="0">
              <a:solidFill>
                <a:srgbClr val="EAEBDE"/>
              </a:solidFill>
            </a:endParaRPr>
          </a:p>
        </p:txBody>
      </p:sp>
      <p:pic>
        <p:nvPicPr>
          <p:cNvPr id="8" name="Picture 17" descr="HealthImpactPP-Bkgd2"/>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p:spPr>
      </p:pic>
    </p:spTree>
    <p:extLst>
      <p:ext uri="{BB962C8B-B14F-4D97-AF65-F5344CB8AC3E}">
        <p14:creationId xmlns:p14="http://schemas.microsoft.com/office/powerpoint/2010/main" val="265044916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Lst>
  <p:hf hdr="0" ftr="0" dt="0"/>
  <p:txStyles>
    <p:titleStyle>
      <a:lvl1pPr algn="l" rtl="0" eaLnBrk="0" fontAlgn="base" hangingPunct="0">
        <a:spcBef>
          <a:spcPct val="0"/>
        </a:spcBef>
        <a:spcAft>
          <a:spcPct val="0"/>
        </a:spcAft>
        <a:defRPr sz="2800">
          <a:solidFill>
            <a:schemeClr val="bg2"/>
          </a:solidFill>
          <a:latin typeface="+mj-lt"/>
          <a:ea typeface="+mj-ea"/>
          <a:cs typeface="+mj-cs"/>
        </a:defRPr>
      </a:lvl1pPr>
      <a:lvl2pPr algn="l" rtl="0" eaLnBrk="0" fontAlgn="base" hangingPunct="0">
        <a:spcBef>
          <a:spcPct val="0"/>
        </a:spcBef>
        <a:spcAft>
          <a:spcPct val="0"/>
        </a:spcAft>
        <a:defRPr sz="2800">
          <a:solidFill>
            <a:schemeClr val="bg2"/>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2800">
          <a:solidFill>
            <a:schemeClr val="bg2"/>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2800">
          <a:solidFill>
            <a:schemeClr val="bg2"/>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2800">
          <a:solidFill>
            <a:schemeClr val="bg2"/>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E885512-8AE3-4926-B5E6-92213B831B2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3359AF"/>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F7948C7-A582-4210-9983-BCD9EDE2994E}" type="datetimeFigureOut">
              <a:rPr lang="en-US" smtClean="0">
                <a:solidFill>
                  <a:srgbClr val="3359AF"/>
                </a:solidFill>
              </a:rPr>
              <a:pPr/>
              <a:t>7/30/2018</a:t>
            </a:fld>
            <a:endParaRPr lang="en-US">
              <a:solidFill>
                <a:srgbClr val="3359AF"/>
              </a:solidFill>
            </a:endParaRPr>
          </a:p>
        </p:txBody>
      </p:sp>
    </p:spTree>
    <p:extLst>
      <p:ext uri="{BB962C8B-B14F-4D97-AF65-F5344CB8AC3E}">
        <p14:creationId xmlns:p14="http://schemas.microsoft.com/office/powerpoint/2010/main" val="1316408765"/>
      </p:ext>
    </p:extLst>
  </p:cSld>
  <p:clrMap bg1="dk1" tx1="lt1" bg2="dk2"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ransition spd="slow">
    <p:wipe/>
  </p:transition>
  <p:txStyles>
    <p:titleStyle>
      <a:lvl1pPr algn="l" defTabSz="914400" rtl="0" eaLnBrk="1" latinLnBrk="0" hangingPunct="1">
        <a:spcBef>
          <a:spcPct val="0"/>
        </a:spcBef>
        <a:buNone/>
        <a:defRPr sz="4600" kern="1200" cap="none" spc="-100" baseline="0">
          <a:ln>
            <a:noFill/>
          </a:ln>
          <a:solidFill>
            <a:schemeClr val="accent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E885512-8AE3-4926-B5E6-92213B831B2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3359AF"/>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F7948C7-A582-4210-9983-BCD9EDE2994E}" type="datetimeFigureOut">
              <a:rPr lang="en-US" smtClean="0">
                <a:solidFill>
                  <a:srgbClr val="3359AF"/>
                </a:solidFill>
              </a:rPr>
              <a:pPr/>
              <a:t>7/30/2018</a:t>
            </a:fld>
            <a:endParaRPr lang="en-US">
              <a:solidFill>
                <a:srgbClr val="3359AF"/>
              </a:solidFill>
            </a:endParaRPr>
          </a:p>
        </p:txBody>
      </p:sp>
    </p:spTree>
    <p:extLst>
      <p:ext uri="{BB962C8B-B14F-4D97-AF65-F5344CB8AC3E}">
        <p14:creationId xmlns:p14="http://schemas.microsoft.com/office/powerpoint/2010/main" val="23687845"/>
      </p:ext>
    </p:extLst>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spd="slow">
    <p:wipe/>
  </p:transition>
  <p:txStyles>
    <p:titleStyle>
      <a:lvl1pPr algn="l" defTabSz="914400" rtl="0" eaLnBrk="1" latinLnBrk="0" hangingPunct="1">
        <a:spcBef>
          <a:spcPct val="0"/>
        </a:spcBef>
        <a:buNone/>
        <a:defRPr sz="4600" kern="1200" cap="none" spc="-100" baseline="0">
          <a:ln>
            <a:noFill/>
          </a:ln>
          <a:solidFill>
            <a:schemeClr val="accent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6.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99.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52.xml"/><Relationship Id="rId5" Type="http://schemas.openxmlformats.org/officeDocument/2006/relationships/image" Target="../media/image31.jpe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hyperlink" Target="mailto:klowrie@rutgers.edu" TargetMode="External"/><Relationship Id="rId2" Type="http://schemas.openxmlformats.org/officeDocument/2006/relationships/notesSlide" Target="../notesSlides/notesSlide16.xml"/><Relationship Id="rId1" Type="http://schemas.openxmlformats.org/officeDocument/2006/relationships/slideLayout" Target="../slideLayouts/slideLayout110.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110.x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5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7.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6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43" y="1447800"/>
            <a:ext cx="7543800" cy="1984375"/>
          </a:xfrm>
        </p:spPr>
        <p:txBody>
          <a:bodyPr>
            <a:normAutofit fontScale="90000"/>
          </a:bodyPr>
          <a:lstStyle/>
          <a:p>
            <a:r>
              <a:rPr lang="en-US" sz="4000" b="1" dirty="0" smtClean="0">
                <a:solidFill>
                  <a:schemeClr val="accent1"/>
                </a:solidFill>
                <a:latin typeface="Arial Black" pitchFamily="34" charset="0"/>
                <a:cs typeface="Arial" pitchFamily="34" charset="0"/>
              </a:rPr>
              <a:t>Health </a:t>
            </a:r>
            <a:r>
              <a:rPr lang="en-US" sz="4000" b="1" dirty="0">
                <a:solidFill>
                  <a:schemeClr val="accent1"/>
                </a:solidFill>
                <a:latin typeface="Arial Black" pitchFamily="34" charset="0"/>
                <a:cs typeface="Arial" pitchFamily="34" charset="0"/>
              </a:rPr>
              <a:t>Impact </a:t>
            </a:r>
            <a:r>
              <a:rPr lang="en-US" sz="4000" b="1" dirty="0" smtClean="0">
                <a:solidFill>
                  <a:schemeClr val="accent1"/>
                </a:solidFill>
                <a:latin typeface="Arial Black" pitchFamily="34" charset="0"/>
                <a:cs typeface="Arial" pitchFamily="34" charset="0"/>
              </a:rPr>
              <a:t>Assessment and Health in All Policies </a:t>
            </a:r>
            <a:r>
              <a:rPr lang="en-US" sz="3600" b="1" dirty="0" smtClean="0">
                <a:solidFill>
                  <a:schemeClr val="tx1"/>
                </a:solidFill>
                <a:latin typeface="Arial" panose="020B0604020202020204" pitchFamily="34" charset="0"/>
                <a:cs typeface="Arial" panose="020B0604020202020204" pitchFamily="34" charset="0"/>
              </a:rPr>
              <a:t>Incorporating Health into </a:t>
            </a:r>
            <a:r>
              <a:rPr lang="en-US" sz="3600" b="1" dirty="0" smtClean="0">
                <a:solidFill>
                  <a:schemeClr val="tx1"/>
                </a:solidFill>
                <a:latin typeface="Arial" panose="020B0604020202020204" pitchFamily="34" charset="0"/>
                <a:cs typeface="Arial" panose="020B0604020202020204" pitchFamily="34" charset="0"/>
              </a:rPr>
              <a:t>Planning and Policy Decisions in New Jersey</a:t>
            </a:r>
            <a:endParaRPr lang="en-US" sz="3600" b="1"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23703"/>
            <a:ext cx="3646486" cy="191278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957" y="5323703"/>
            <a:ext cx="3646486" cy="191278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90800" y="5323703"/>
            <a:ext cx="3646486" cy="191278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28600"/>
            <a:ext cx="2401986" cy="867384"/>
          </a:xfrm>
          <a:prstGeom prst="rect">
            <a:avLst/>
          </a:prstGeom>
        </p:spPr>
      </p:pic>
      <p:sp>
        <p:nvSpPr>
          <p:cNvPr id="3" name="Subtitle 2"/>
          <p:cNvSpPr>
            <a:spLocks noGrp="1"/>
          </p:cNvSpPr>
          <p:nvPr>
            <p:ph type="subTitle" idx="1"/>
          </p:nvPr>
        </p:nvSpPr>
        <p:spPr>
          <a:xfrm>
            <a:off x="1447800" y="3886200"/>
            <a:ext cx="6461760" cy="1981200"/>
          </a:xfrm>
        </p:spPr>
        <p:txBody>
          <a:bodyPr>
            <a:noAutofit/>
          </a:bodyPr>
          <a:lstStyle/>
          <a:p>
            <a:r>
              <a:rPr lang="en-US" sz="2400" b="1" dirty="0" smtClean="0">
                <a:solidFill>
                  <a:schemeClr val="accent1">
                    <a:lumMod val="40000"/>
                    <a:lumOff val="60000"/>
                  </a:schemeClr>
                </a:solidFill>
              </a:rPr>
              <a:t>Planning Healthy Communities </a:t>
            </a:r>
            <a:r>
              <a:rPr lang="en-US" sz="2400" b="1" dirty="0" smtClean="0">
                <a:solidFill>
                  <a:schemeClr val="accent1">
                    <a:lumMod val="40000"/>
                    <a:lumOff val="60000"/>
                  </a:schemeClr>
                </a:solidFill>
              </a:rPr>
              <a:t>Initiative</a:t>
            </a:r>
          </a:p>
          <a:p>
            <a:r>
              <a:rPr lang="en-US" sz="2400" b="1" dirty="0" err="1" smtClean="0">
                <a:solidFill>
                  <a:schemeClr val="accent1">
                    <a:lumMod val="40000"/>
                    <a:lumOff val="60000"/>
                  </a:schemeClr>
                </a:solidFill>
              </a:rPr>
              <a:t>Bloustein</a:t>
            </a:r>
            <a:r>
              <a:rPr lang="en-US" sz="2400" b="1" dirty="0" smtClean="0">
                <a:solidFill>
                  <a:schemeClr val="accent1">
                    <a:lumMod val="40000"/>
                    <a:lumOff val="60000"/>
                  </a:schemeClr>
                </a:solidFill>
              </a:rPr>
              <a:t> School of Planning and Public Policy</a:t>
            </a:r>
          </a:p>
          <a:p>
            <a:r>
              <a:rPr lang="en-US" sz="2400" b="1" dirty="0" smtClean="0">
                <a:solidFill>
                  <a:schemeClr val="accent1">
                    <a:lumMod val="40000"/>
                    <a:lumOff val="60000"/>
                  </a:schemeClr>
                </a:solidFill>
              </a:rPr>
              <a:t>Rutgers University</a:t>
            </a:r>
            <a:endParaRPr lang="en-US" sz="2800" b="1" dirty="0">
              <a:solidFill>
                <a:schemeClr val="accent1">
                  <a:lumMod val="40000"/>
                  <a:lumOff val="60000"/>
                </a:schemeClr>
              </a:solidFill>
            </a:endParaRPr>
          </a:p>
        </p:txBody>
      </p:sp>
    </p:spTree>
    <p:extLst>
      <p:ext uri="{BB962C8B-B14F-4D97-AF65-F5344CB8AC3E}">
        <p14:creationId xmlns:p14="http://schemas.microsoft.com/office/powerpoint/2010/main" val="142239039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sz="4000" dirty="0" smtClean="0"/>
              <a:t>Decision Making </a:t>
            </a:r>
            <a:r>
              <a:rPr lang="en-US" sz="4000" dirty="0"/>
              <a:t>that </a:t>
            </a:r>
            <a:r>
              <a:rPr lang="en-US" sz="4000" dirty="0" smtClean="0"/>
              <a:t>Can Benefit </a:t>
            </a:r>
            <a:r>
              <a:rPr lang="en-US" sz="4000" dirty="0"/>
              <a:t>from </a:t>
            </a:r>
            <a:r>
              <a:rPr lang="en-US" sz="4000" dirty="0" smtClean="0"/>
              <a:t>Health Impact Assessment</a:t>
            </a:r>
            <a:endParaRPr lang="en-US" sz="4000" dirty="0"/>
          </a:p>
        </p:txBody>
      </p:sp>
      <p:sp>
        <p:nvSpPr>
          <p:cNvPr id="4" name="Content Placeholder 2"/>
          <p:cNvSpPr>
            <a:spLocks noGrp="1"/>
          </p:cNvSpPr>
          <p:nvPr>
            <p:ph idx="1"/>
          </p:nvPr>
        </p:nvSpPr>
        <p:spPr/>
        <p:txBody>
          <a:bodyPr/>
          <a:lstStyle/>
          <a:p>
            <a:pPr indent="-342900">
              <a:spcBef>
                <a:spcPct val="0"/>
              </a:spcBef>
              <a:defRPr/>
            </a:pPr>
            <a:r>
              <a:rPr lang="en-US" sz="2400" b="1" dirty="0">
                <a:solidFill>
                  <a:schemeClr val="accent1"/>
                </a:solidFill>
              </a:rPr>
              <a:t>Policy Decisions </a:t>
            </a:r>
            <a:r>
              <a:rPr lang="en-US" sz="2400" dirty="0"/>
              <a:t>(bills by state legislature, city council decision, local </a:t>
            </a:r>
            <a:r>
              <a:rPr lang="en-US" sz="2400" dirty="0" smtClean="0"/>
              <a:t>governments)</a:t>
            </a:r>
          </a:p>
          <a:p>
            <a:pPr indent="-342900">
              <a:spcBef>
                <a:spcPct val="0"/>
              </a:spcBef>
              <a:defRPr/>
            </a:pPr>
            <a:endParaRPr lang="en-US" sz="800" dirty="0" smtClean="0"/>
          </a:p>
          <a:p>
            <a:pPr indent="-342900">
              <a:spcBef>
                <a:spcPct val="0"/>
              </a:spcBef>
              <a:defRPr/>
            </a:pPr>
            <a:r>
              <a:rPr lang="en-US" sz="2400" b="1" dirty="0" smtClean="0">
                <a:solidFill>
                  <a:schemeClr val="accent1"/>
                </a:solidFill>
              </a:rPr>
              <a:t>Policy </a:t>
            </a:r>
            <a:r>
              <a:rPr lang="en-US" sz="2400" b="1" dirty="0">
                <a:solidFill>
                  <a:schemeClr val="accent1"/>
                </a:solidFill>
              </a:rPr>
              <a:t>Implementation </a:t>
            </a:r>
            <a:r>
              <a:rPr lang="en-US" sz="2400" dirty="0"/>
              <a:t>(how to implement a policy once it is </a:t>
            </a:r>
            <a:r>
              <a:rPr lang="en-US" sz="2400" dirty="0" smtClean="0"/>
              <a:t>decided)</a:t>
            </a:r>
          </a:p>
          <a:p>
            <a:pPr indent="-342900">
              <a:spcBef>
                <a:spcPct val="0"/>
              </a:spcBef>
              <a:defRPr/>
            </a:pPr>
            <a:endParaRPr lang="en-US" sz="800" dirty="0" smtClean="0"/>
          </a:p>
          <a:p>
            <a:pPr indent="-342900">
              <a:spcBef>
                <a:spcPct val="0"/>
              </a:spcBef>
              <a:defRPr/>
            </a:pPr>
            <a:r>
              <a:rPr lang="en-US" sz="2400" b="1" dirty="0" smtClean="0">
                <a:solidFill>
                  <a:schemeClr val="accent1"/>
                </a:solidFill>
              </a:rPr>
              <a:t>Projects</a:t>
            </a:r>
            <a:r>
              <a:rPr lang="en-US" sz="2400" dirty="0" smtClean="0">
                <a:solidFill>
                  <a:schemeClr val="accent1"/>
                </a:solidFill>
              </a:rPr>
              <a:t> </a:t>
            </a:r>
            <a:r>
              <a:rPr lang="en-US" sz="2400" dirty="0"/>
              <a:t>(siting, permitting, construction, </a:t>
            </a:r>
            <a:r>
              <a:rPr lang="en-US" sz="2400" dirty="0" smtClean="0"/>
              <a:t>design)</a:t>
            </a:r>
          </a:p>
          <a:p>
            <a:pPr indent="-342900">
              <a:spcBef>
                <a:spcPct val="0"/>
              </a:spcBef>
              <a:defRPr/>
            </a:pPr>
            <a:endParaRPr lang="en-US" sz="800" dirty="0" smtClean="0"/>
          </a:p>
          <a:p>
            <a:pPr indent="-342900">
              <a:spcBef>
                <a:spcPct val="0"/>
              </a:spcBef>
              <a:defRPr/>
            </a:pPr>
            <a:r>
              <a:rPr lang="en-US" sz="2400" b="1" dirty="0" smtClean="0">
                <a:solidFill>
                  <a:schemeClr val="accent1"/>
                </a:solidFill>
              </a:rPr>
              <a:t>Comprehensive </a:t>
            </a:r>
            <a:r>
              <a:rPr lang="en-US" sz="2400" b="1" dirty="0">
                <a:solidFill>
                  <a:schemeClr val="accent1"/>
                </a:solidFill>
              </a:rPr>
              <a:t>Plans </a:t>
            </a:r>
            <a:r>
              <a:rPr lang="en-US" sz="2400" dirty="0"/>
              <a:t>(neighborhood plan, regional growth plans, master planning documents)</a:t>
            </a:r>
          </a:p>
          <a:p>
            <a:pPr marL="0" indent="0">
              <a:spcBef>
                <a:spcPct val="0"/>
              </a:spcBef>
              <a:spcAft>
                <a:spcPts val="0"/>
              </a:spcAft>
              <a:buNone/>
              <a:defRPr/>
            </a:pPr>
            <a:endParaRPr lang="en-US" dirty="0"/>
          </a:p>
        </p:txBody>
      </p:sp>
      <p:pic>
        <p:nvPicPr>
          <p:cNvPr id="10243" name="Picture 3" descr="C:\Users\swedberg\AppData\Local\Microsoft\Windows\Temporary Internet Files\Content.IE5\HQIUS3W4\MC900339244[1].wmf"/>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38172" y="5036515"/>
            <a:ext cx="905256" cy="90708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Program Files (x86)\Microsoft Office\MEDIA\CAGCAT10\j0293570.wmf"/>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281172" y="5037430"/>
            <a:ext cx="905256" cy="90617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swedberg\AppData\Local\Microsoft\Windows\Temporary Internet Files\Content.IE5\W97UUK8X\MC900251395[1].wmf"/>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453461" y="5037430"/>
            <a:ext cx="904342" cy="90617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swedberg\AppData\Local\Microsoft\Windows\Temporary Internet Files\Content.IE5\8Y6Y59UV\MC900241175[1].wmf"/>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18057" y="5027363"/>
            <a:ext cx="907085" cy="9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75699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dirty="0" smtClean="0"/>
              <a:t>Findings/Impact of </a:t>
            </a:r>
            <a:r>
              <a:rPr lang="en-US" dirty="0" smtClean="0"/>
              <a:t>Housing HIA’s in US</a:t>
            </a:r>
            <a:endParaRPr lang="en-US" dirty="0"/>
          </a:p>
        </p:txBody>
      </p:sp>
      <p:sp>
        <p:nvSpPr>
          <p:cNvPr id="3" name="Content Placeholder 2"/>
          <p:cNvSpPr>
            <a:spLocks noGrp="1"/>
          </p:cNvSpPr>
          <p:nvPr>
            <p:ph idx="1"/>
          </p:nvPr>
        </p:nvSpPr>
        <p:spPr>
          <a:xfrm>
            <a:off x="457200" y="1828800"/>
            <a:ext cx="7620000" cy="4800600"/>
          </a:xfrm>
        </p:spPr>
        <p:txBody>
          <a:bodyPr>
            <a:normAutofit/>
          </a:bodyPr>
          <a:lstStyle/>
          <a:p>
            <a:r>
              <a:rPr lang="en-US" sz="2800" dirty="0"/>
              <a:t>Re-orientation of </a:t>
            </a:r>
            <a:r>
              <a:rPr lang="en-US" sz="2800" dirty="0" smtClean="0"/>
              <a:t>buildings for healthier airflow</a:t>
            </a:r>
            <a:endParaRPr lang="en-US" sz="2800" dirty="0"/>
          </a:p>
          <a:p>
            <a:r>
              <a:rPr lang="en-US" sz="2800" dirty="0" smtClean="0"/>
              <a:t>Mental health training </a:t>
            </a:r>
            <a:r>
              <a:rPr lang="en-US" sz="2800" dirty="0" smtClean="0"/>
              <a:t>for </a:t>
            </a:r>
            <a:r>
              <a:rPr lang="en-US" sz="2800" dirty="0" smtClean="0"/>
              <a:t>housing </a:t>
            </a:r>
          </a:p>
          <a:p>
            <a:r>
              <a:rPr lang="en-US" sz="2800" dirty="0" smtClean="0"/>
              <a:t>Strengthening </a:t>
            </a:r>
            <a:r>
              <a:rPr lang="en-US" sz="2800" dirty="0"/>
              <a:t>and standardizing </a:t>
            </a:r>
            <a:r>
              <a:rPr lang="en-US" sz="2800" dirty="0" smtClean="0"/>
              <a:t>inspections</a:t>
            </a:r>
          </a:p>
          <a:p>
            <a:r>
              <a:rPr lang="en-US" sz="2800" dirty="0" smtClean="0"/>
              <a:t>Addressing health </a:t>
            </a:r>
            <a:r>
              <a:rPr lang="en-US" sz="2800" dirty="0"/>
              <a:t>impacts of </a:t>
            </a:r>
            <a:r>
              <a:rPr lang="en-US" sz="2800" dirty="0" smtClean="0"/>
              <a:t>displacement </a:t>
            </a:r>
            <a:endParaRPr lang="en-US" sz="2800" dirty="0" smtClean="0"/>
          </a:p>
          <a:p>
            <a:r>
              <a:rPr lang="en-US" sz="2800" dirty="0" smtClean="0"/>
              <a:t>Incorporation </a:t>
            </a:r>
            <a:r>
              <a:rPr lang="en-US" sz="2800" dirty="0"/>
              <a:t>of pedestrian-friendly infrastructure and facilities around housing units</a:t>
            </a:r>
          </a:p>
          <a:p>
            <a:r>
              <a:rPr lang="en-US" sz="2800" dirty="0"/>
              <a:t>Inclusion of health center near housing development</a:t>
            </a:r>
            <a:endParaRPr lang="en-US" dirty="0"/>
          </a:p>
          <a:p>
            <a:endParaRPr lang="en-US" dirty="0"/>
          </a:p>
        </p:txBody>
      </p:sp>
    </p:spTree>
    <p:extLst>
      <p:ext uri="{BB962C8B-B14F-4D97-AF65-F5344CB8AC3E}">
        <p14:creationId xmlns:p14="http://schemas.microsoft.com/office/powerpoint/2010/main" val="39043887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518" y="4914710"/>
            <a:ext cx="7467600" cy="1569660"/>
          </a:xfrm>
          <a:prstGeom prst="rect">
            <a:avLst/>
          </a:prstGeom>
          <a:noFill/>
        </p:spPr>
        <p:txBody>
          <a:bodyPr wrap="square" rtlCol="0">
            <a:spAutoFit/>
          </a:bodyPr>
          <a:lstStyle/>
          <a:p>
            <a:r>
              <a:rPr lang="en-US" sz="4800" dirty="0" smtClean="0">
                <a:solidFill>
                  <a:srgbClr val="FEB80A"/>
                </a:solidFill>
                <a:latin typeface="Cambria"/>
                <a:cs typeface="Cambria"/>
              </a:rPr>
              <a:t>HIA and </a:t>
            </a:r>
            <a:r>
              <a:rPr lang="en-US" sz="4800" dirty="0" err="1" smtClean="0">
                <a:solidFill>
                  <a:srgbClr val="FEB80A"/>
                </a:solidFill>
                <a:latin typeface="Cambria"/>
                <a:cs typeface="Cambria"/>
              </a:rPr>
              <a:t>HiaP</a:t>
            </a:r>
            <a:endParaRPr lang="en-US" sz="4800" dirty="0" smtClean="0">
              <a:solidFill>
                <a:srgbClr val="FEB80A"/>
              </a:solidFill>
              <a:latin typeface="Cambria"/>
              <a:cs typeface="Cambria"/>
            </a:endParaRPr>
          </a:p>
          <a:p>
            <a:r>
              <a:rPr lang="en-US" sz="4800" dirty="0" smtClean="0">
                <a:solidFill>
                  <a:srgbClr val="FEB80A"/>
                </a:solidFill>
                <a:latin typeface="Cambria"/>
                <a:cs typeface="Cambria"/>
              </a:rPr>
              <a:t> </a:t>
            </a:r>
            <a:r>
              <a:rPr lang="en-US" sz="4800" dirty="0" smtClean="0">
                <a:solidFill>
                  <a:srgbClr val="FEB80A"/>
                </a:solidFill>
                <a:latin typeface="Cambria"/>
                <a:cs typeface="Cambria"/>
              </a:rPr>
              <a:t>–  NJ Examples</a:t>
            </a:r>
            <a:endParaRPr lang="en-US" sz="4800" dirty="0">
              <a:solidFill>
                <a:srgbClr val="FEB80A"/>
              </a:solidFill>
              <a:latin typeface="Cambria"/>
              <a:cs typeface="Cambria"/>
            </a:endParaRPr>
          </a:p>
        </p:txBody>
      </p:sp>
      <p:sp>
        <p:nvSpPr>
          <p:cNvPr id="2" name="AutoShape 4" descr="data:image/jpeg;base64,/9j/4AAQSkZJRgABAQAAAQABAAD/2wCEAAkGBwgHBgkIBwgKCgkLDRYPDQwMDRsUFRAWIB0iIiAdHx8kKDQsJCYxJx8fLT0tMTU3Ojo6Iys/RD84QzQ5OjcBCgoKDQwNGg8PGjclHyU3Nzc3Nzc3Nzc3Nzc3Nzc3Nzc3Nzc3Nzc3Nzc3Nzc3Nzc3Nzc3Nzc3Nzc3Nzc3Nzc3N//AABEIANQAXAMBEQACEQEDEQH/xAAbAAEAAgMBAQAAAAAAAAAAAAAABQYBAwQCB//EADkQAAICAQICBwcCBAYDAAAAAAECAAMRBAUSIQYTMUFRYXEiMoGRobHRFMEjQlJyU2JzkuHwFTVD/8QAGgEBAAIDAQAAAAAAAAAAAAAAAAECBAUGA//EADERAQACAQMCBQEFCQEAAAAAAAABAgMEBREhMRITQVGxYTIzccHwI0JSgZGh0eHxIv/aAAwDAQACEQMRAD8A+4wPNjrWjO7BVUElj2ASJFM3DdL9ZqxdU9lKICKgrEHB7z647O75znNXuN75P2U8RH91ohu02/62nlaK9Qv+YcLfMcvpL4t2yV+8jk8KW0vSLRW4W7jobvLjK/MfvibPFuOnyevH4o4StV1dyB6XWxD2MhBEzYnlDZJCAgICAgIEJ0qtdNvSteQttCt6YJx9BNdueWaYJ49eiYVacyuQEDNbNU3HU7Vt/UjFT9J6Y82TF9ieBJ6bf9fRgWMl6+DjB+Y/E2WLdstftxyrwltN0k0lgxetlDeY4l+Y/fE2OLctPk6TPE/VHCWovp1CcdFqWr/UjAj6TPi0WjmENmZIQEBArXSvVVu1GlUgujdY3P3eRAHxz9Jp93y18EY/XutVATQLEBAQEBAyjNW/HWzI/wDUjFT8xPTHlyY+tJ4OEtt296xL6ar7BbU9ioS6+0MnHaP3m10m5ZbZK48nE8+qswts3ypA8uwUZJwB2kwKDqLOu1N9vHx8djEN4jPL6YnIau/jz2tE8rw1zHSQEBAQEBA6dtr63ctKnjarf7ef7TM2+nj1Nfp1/oiey9zq1CBUekG5WanUWaRCV09bcLD/ABCO3Plnumh3LW28U4adI9f8LRCJmmWICAgICAgIEt0YrD7oXP8A86iR6kgfbPzm32esTktb2hWy3ToFSBW972Ww2W6zSYbi9p6ew57yv4mp123TlmcmPv7e60Sr4IIyOyc8sQEBAQEBAwzBRliAPEmOPYTfRRGOuusA9ha+EnzJBH2m62ek82t6dFbLVN6qQI/frDXtOoZGKnAGQcHBIB+kx9Vaa4LzHsmFL7OU5BcgICAgICB37RtSbo9y2sypWqkFQPezyPP0Pzm123Sxmre1u3ZWZW3RaOnRUCqhMLnJJ7SfEmb7HjrjrFaxxCronoECm9JAG3diwyUReE+HpOd3a0+dEenH5yvCNmqSQEBAQEBAtPRRAugsbHN7Tk+gAnTbXXjTRPvz8qT3Tc2KCAgVXpVSV1tV4Hs2V8J9VP8Az9Jot4x9a5P5LVQs0qxAQEBAQECe2LdtJo9GadQzqwcnIQsDn0nQaDWYMeCKXtxMf5VmHY/STQg4Vb381T8mZE7lpo/e/tKOJcdW/A7sMNYdJcApWxcGpuzIPgZSm4YrZYituYnp+E/7Twso7JslXDvG3DcdMlfWdWyOHVuHPPBH2JmPqtPXUY/BKYnhA7hsTaLRHUJe1rIRxrwgDh8R6es1Oo2yuPDN6TPMJiURNMsQEBAQEBAQMMMqRnukxMxPMC+7fcdRoNPce161Y+uOc7PHbxUi3vDzdEuNWqpXUaa2l/dsQqfQjEi0RaJiRRrdHq6HauzS3lk7SlTMpHiCBicrfQ563msV5XiWntGRgjxEw0kBAQEBAQEC67F/6jSf6YnYab7in4R8KT3d890EDGB4QK1ufR+xXsv0RUoSW6jGCPHhP7TT6vbPMtOTHPE+y0SgQcjImhmJieJ7rEgICAgIDOOfhIF52ler2vSKeRFK59cc52mKPDjrH0h5uuegQEDBGYETumx0awtbSRTqD/MByY+Y/eYWp0WPP1npPunlVr6bNPc9Ny8NiHBAOR8JzefBbBfwWWiWueKSAgIAjIwYFv6O6izU7avWNxNWxTOO0Ds+hE6zRZrZsEXt3UlKzLQQEBAhN/3Y6TGn0pH6hhktjPVj8nu+cwNdrI09eK/an9cpiFYd3sdnsdndjlmY5JnN5Mt8tvFeeZX4eZ5hAQED1Xwm6sWKXrLgOinBYeA/78p76WKTmrF45jmPlErDsbJSmtrTCqursCgcgBynTaOYiLxH8UqysMykEBAid93NdJp2qpsH6p+SgcygP834mHrNTGDHMxPX0TCpElmZmJLMcsScknxM5a97Xt4rTzK7EqEBAQEDD+6T2Y558Md89MP3tevHWESl9F/BfV1g8l1LgeY7vpidLpZms5In+KfiFZW6ZyCBq1F9enpa21uFFGSZW1orHM9hRtZqDq9XdqWHCbGyFPcOwfQCcnq8/n5pvHZeGmYySAgICAgbdLUNRq6KW917VVh4jPP6ZmRo6RfUUrPv8dUT2SO96TcE3O5tBTY1VmGJVMjiwAe/ynTWpxaZiO//ABXlbpkoYyIENv246P8ASX6Qv1lzoVCJz4W7iT3YPOYWs1GGmO1bz3jsmIVWcquQEBAQEBAyHNbLYrFWQhlYdxHMfaXx3tjvFqd4JX7StY+lpa8AWsgLgdgOOc7OvPHV5vV1iU1tZYwVFGWY9gETPEcio7nvV+tZkoLUafswDhn9fD0Hx8JoNXudrz4cU8R7+60QjAABgch4CajnmeZWICAgICAgIHfsuh/Xa0Bh/Bqw1ngfBfj9vWbLbdN5mTxz2r8omV0HZOlUQPSu91oooXISxiznxA7vmQfhNXuuS1MPEesphWpzi5AQEBAQEBA91VW3PwU1PY+M4Rc8p64sGTNPGOOUcrH0UuQ0X6Y1lLqXzZntbOcZ8CMYx5TotutEYvLmOJr0lWU9NghTukd/Xbq6ZOKVCAeZ5n7j5Tnd2yc5Yp6RC1UZNUsQEBAQEBAQOnbX1FeupbSh+PjVWIQsoDHHtY7uX0mft/nRli1I6dpRK8qiKzMqgM3vEDmZ1Cj1Apu/aD9Fq+sVi1d5LZY5IbvGfjOd3TTeXbzY/e+VqyjZqliAgICAgIGYHdsW4tpdTWteHp1DgMFXLE9gx6fmbXbdRbHkjDx0n+qJXWdEoQK70r02pZab1LNp6z7aKPdPMcXpzx8pq90xZcmOPB1iO8JhXQQRkEEHvE5xcgICAgICB7ROVdlhQVFwPabm4zzAAyfLsmfptJbxVyX4ivMd/X+SJlatl2ddAvW3FbNUwwWAwF8lm+waWuGZt3mfX8leUvMpBAwRmBEbtslWr4rdPw1ant4u6z+78/eYWq0WPURzPS3umJVe6i/TnF9FteG4csvLPkewznculzYeZvXp7+i8NcxwgICAgSfR3RDVbh1jj+HRh25e838o/f4CbXatPF8nmT2r8/r5RK4jlOiUICAgIGu+mvUVNVciujDBU98i1YtHEiI1fRzTWcJ0rfpyBjAHEG9e/PxmDn27DliOP/PHsnlW+ot/WHSKhe8OU4F78d/PuxzmgnSZPPnDHf8AXVbl0f8AidwF/UnSktjPEreyB/ce/wAvvMidr1Hi8PT8fQ5hp1mj1GhuFWqVQxHECjcSkeRwPtMfU6S+nmIt6kTy0E4GTMaImZ4hK2dFq+Haw+CDbYzcx54H0E6rb8c48ERPf/akpiZqCAgICAgIHjqq+sNnVr1hGC2OePWOB6wIFb6XEdbpFHaA5+HszTbxMeCsfX8lqoFVZ3VK0ax2OFRRkkzSY8dstopWOsrL1t2nOl0NFDY4kQBsdme+dhip5dK09nm6Z6BAQEBAQEBAQKl0pcndFXuShT8y34nP7xafMrH0Wq19HKGt3RXA9igFmPmQQB9/lK7Tim2WcnpBK4zolSAgICAgICAgIFf3rRV6reKFdnXjqwSuO5uXaPMzA1Okx58tZumJTGi0lGjp6rToEXtPiT4k98zMeOuOsVrHEEuiXQQEB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www.plansmartnj.org/wp-content/uploads/2011/11/green-nj.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8800" y="304800"/>
            <a:ext cx="2286000" cy="525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85984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PHCI HIA &amp; </a:t>
            </a:r>
            <a:r>
              <a:rPr lang="en-US" dirty="0" err="1" smtClean="0"/>
              <a:t>HiAP</a:t>
            </a:r>
            <a:r>
              <a:rPr lang="en-US" dirty="0" smtClean="0"/>
              <a:t> Examples</a:t>
            </a:r>
            <a:endParaRPr lang="en-US" dirty="0"/>
          </a:p>
        </p:txBody>
      </p:sp>
      <p:sp>
        <p:nvSpPr>
          <p:cNvPr id="3" name="Content Placeholder 2"/>
          <p:cNvSpPr>
            <a:spLocks noGrp="1"/>
          </p:cNvSpPr>
          <p:nvPr>
            <p:ph idx="1"/>
          </p:nvPr>
        </p:nvSpPr>
        <p:spPr>
          <a:xfrm>
            <a:off x="298076" y="838200"/>
            <a:ext cx="7093324" cy="5511334"/>
          </a:xfrm>
        </p:spPr>
        <p:txBody>
          <a:bodyPr>
            <a:normAutofit/>
          </a:bodyPr>
          <a:lstStyle/>
          <a:p>
            <a:pPr marL="0" indent="0">
              <a:buNone/>
            </a:pPr>
            <a:r>
              <a:rPr lang="en-US" sz="2000" b="1" dirty="0" smtClean="0">
                <a:solidFill>
                  <a:srgbClr val="FFC000"/>
                </a:solidFill>
              </a:rPr>
              <a:t>Transportation</a:t>
            </a:r>
            <a:endParaRPr lang="en-US" sz="2000" b="1" dirty="0">
              <a:solidFill>
                <a:srgbClr val="FFC000"/>
              </a:solidFill>
            </a:endParaRPr>
          </a:p>
          <a:p>
            <a:pPr lvl="1">
              <a:buClr>
                <a:schemeClr val="accent1"/>
              </a:buClr>
            </a:pPr>
            <a:r>
              <a:rPr lang="en-US" dirty="0"/>
              <a:t>Bloomfield Avenue Complete Corridor </a:t>
            </a:r>
            <a:r>
              <a:rPr lang="en-US" dirty="0" smtClean="0"/>
              <a:t>Plan (Essex Co.)</a:t>
            </a:r>
          </a:p>
          <a:p>
            <a:pPr lvl="1">
              <a:buClr>
                <a:schemeClr val="accent1"/>
              </a:buClr>
            </a:pPr>
            <a:r>
              <a:rPr lang="en-US" dirty="0"/>
              <a:t>Middlesex Greenway Use and Access </a:t>
            </a:r>
            <a:r>
              <a:rPr lang="en-US" dirty="0" smtClean="0"/>
              <a:t>Plan</a:t>
            </a:r>
          </a:p>
          <a:p>
            <a:pPr lvl="1">
              <a:buClr>
                <a:schemeClr val="accent1"/>
              </a:buClr>
            </a:pPr>
            <a:r>
              <a:rPr lang="en-US" dirty="0" smtClean="0"/>
              <a:t>Rutgers Bike Share</a:t>
            </a:r>
            <a:endParaRPr lang="en-US" dirty="0"/>
          </a:p>
          <a:p>
            <a:pPr marL="0" indent="0">
              <a:buNone/>
            </a:pPr>
            <a:r>
              <a:rPr lang="en-US" sz="2000" b="1" dirty="0" smtClean="0">
                <a:solidFill>
                  <a:srgbClr val="FFC000"/>
                </a:solidFill>
              </a:rPr>
              <a:t>Resiliency &amp; Environment</a:t>
            </a:r>
          </a:p>
          <a:p>
            <a:pPr lvl="1">
              <a:buClr>
                <a:schemeClr val="accent1"/>
              </a:buClr>
            </a:pPr>
            <a:r>
              <a:rPr lang="en-US" dirty="0"/>
              <a:t>Hoboken </a:t>
            </a:r>
            <a:r>
              <a:rPr lang="en-US" dirty="0" err="1"/>
              <a:t>Stormwater</a:t>
            </a:r>
            <a:r>
              <a:rPr lang="en-US" dirty="0"/>
              <a:t> Management Plan and </a:t>
            </a:r>
            <a:r>
              <a:rPr lang="en-US" dirty="0" smtClean="0"/>
              <a:t>Ordinance</a:t>
            </a:r>
          </a:p>
          <a:p>
            <a:pPr lvl="1">
              <a:buClr>
                <a:schemeClr val="accent1"/>
              </a:buClr>
            </a:pPr>
            <a:r>
              <a:rPr lang="en-US" dirty="0"/>
              <a:t>Mystic Island Voluntary Buyout </a:t>
            </a:r>
            <a:r>
              <a:rPr lang="en-US" dirty="0" smtClean="0"/>
              <a:t>Scenarios (Little Egg Harbor)</a:t>
            </a:r>
          </a:p>
          <a:p>
            <a:pPr lvl="1">
              <a:buClr>
                <a:schemeClr val="accent1"/>
              </a:buClr>
            </a:pPr>
            <a:r>
              <a:rPr lang="en-US" dirty="0" smtClean="0"/>
              <a:t>New Brunswick Public Access to the Raritan </a:t>
            </a:r>
          </a:p>
          <a:p>
            <a:pPr marL="0" indent="0">
              <a:buNone/>
            </a:pPr>
            <a:r>
              <a:rPr lang="en-US" sz="2000" b="1" dirty="0" smtClean="0">
                <a:solidFill>
                  <a:srgbClr val="FFC000"/>
                </a:solidFill>
              </a:rPr>
              <a:t>Housing </a:t>
            </a:r>
            <a:endParaRPr lang="en-US" sz="2000" b="1" dirty="0">
              <a:solidFill>
                <a:srgbClr val="FFC000"/>
              </a:solidFill>
            </a:endParaRPr>
          </a:p>
          <a:p>
            <a:pPr lvl="1">
              <a:buClr>
                <a:schemeClr val="accent1"/>
              </a:buClr>
            </a:pPr>
            <a:r>
              <a:rPr lang="en-US" dirty="0" smtClean="0"/>
              <a:t>Expanding </a:t>
            </a:r>
            <a:r>
              <a:rPr lang="en-US" dirty="0"/>
              <a:t>the Definition of Green: Impacts of Green and Active Living Design on Health in Low Income </a:t>
            </a:r>
            <a:r>
              <a:rPr lang="en-US" dirty="0" smtClean="0"/>
              <a:t>Housing (NY)</a:t>
            </a:r>
          </a:p>
          <a:p>
            <a:pPr marL="0" indent="0">
              <a:buNone/>
            </a:pPr>
            <a:r>
              <a:rPr lang="en-US" sz="2000" b="1" dirty="0" smtClean="0">
                <a:solidFill>
                  <a:srgbClr val="FFC000"/>
                </a:solidFill>
              </a:rPr>
              <a:t>Planning</a:t>
            </a:r>
            <a:endParaRPr lang="en-US" sz="2000" b="1" dirty="0">
              <a:solidFill>
                <a:srgbClr val="FFC000"/>
              </a:solidFill>
            </a:endParaRPr>
          </a:p>
          <a:p>
            <a:pPr lvl="1">
              <a:buClr>
                <a:schemeClr val="accent1"/>
              </a:buClr>
            </a:pPr>
            <a:r>
              <a:rPr lang="en-US" dirty="0"/>
              <a:t>Planning for Health: Incorporating Health Considerations into Community Master Plans (Trenton)</a:t>
            </a:r>
          </a:p>
          <a:p>
            <a:pPr marL="114300" indent="0">
              <a:buNone/>
            </a:pPr>
            <a:endParaRPr lang="en-US" dirty="0"/>
          </a:p>
        </p:txBody>
      </p:sp>
      <p:pic>
        <p:nvPicPr>
          <p:cNvPr id="5" name="Picture 8" descr="http://www.plansmartnj.org/wp-content/uploads/2011/11/green-nj.png"/>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10400" y="532055"/>
            <a:ext cx="1933615" cy="444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51163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924800" cy="1143000"/>
          </a:xfrm>
        </p:spPr>
        <p:txBody>
          <a:bodyPr/>
          <a:lstStyle/>
          <a:p>
            <a:r>
              <a:rPr lang="en-US" sz="3600" dirty="0" smtClean="0"/>
              <a:t>Middlesex Greenway HIA – </a:t>
            </a:r>
            <a:br>
              <a:rPr lang="en-US" sz="3600" dirty="0" smtClean="0"/>
            </a:br>
            <a:r>
              <a:rPr lang="en-US" sz="3600" dirty="0" smtClean="0"/>
              <a:t>Positive Impacts</a:t>
            </a:r>
            <a:br>
              <a:rPr lang="en-US" sz="3600" dirty="0" smtClean="0"/>
            </a:br>
            <a:endParaRPr lang="en-US" sz="3600" dirty="0"/>
          </a:p>
        </p:txBody>
      </p:sp>
      <p:sp>
        <p:nvSpPr>
          <p:cNvPr id="3" name="Content Placeholder 2"/>
          <p:cNvSpPr>
            <a:spLocks noGrp="1"/>
          </p:cNvSpPr>
          <p:nvPr>
            <p:ph idx="1"/>
          </p:nvPr>
        </p:nvSpPr>
        <p:spPr>
          <a:xfrm>
            <a:off x="457200" y="1447800"/>
            <a:ext cx="7848600" cy="5257800"/>
          </a:xfrm>
        </p:spPr>
        <p:txBody>
          <a:bodyPr>
            <a:normAutofit/>
          </a:bodyPr>
          <a:lstStyle/>
          <a:p>
            <a:pPr>
              <a:spcAft>
                <a:spcPts val="1800"/>
              </a:spcAft>
            </a:pPr>
            <a:r>
              <a:rPr lang="en-US" sz="2800" dirty="0"/>
              <a:t>P</a:t>
            </a:r>
            <a:r>
              <a:rPr lang="en-US" sz="2800" dirty="0" smtClean="0"/>
              <a:t>ark </a:t>
            </a:r>
            <a:r>
              <a:rPr lang="en-US" sz="2800" dirty="0"/>
              <a:t>benches </a:t>
            </a:r>
            <a:endParaRPr lang="en-US" sz="2800" dirty="0" smtClean="0"/>
          </a:p>
          <a:p>
            <a:pPr>
              <a:spcAft>
                <a:spcPts val="1800"/>
              </a:spcAft>
            </a:pPr>
            <a:r>
              <a:rPr lang="en-US" sz="2800" dirty="0" smtClean="0"/>
              <a:t>Exercise </a:t>
            </a:r>
            <a:r>
              <a:rPr lang="en-US" sz="2800" dirty="0"/>
              <a:t>stations at </a:t>
            </a:r>
            <a:r>
              <a:rPr lang="en-US" sz="2800" dirty="0" smtClean="0"/>
              <a:t>park</a:t>
            </a:r>
          </a:p>
          <a:p>
            <a:pPr>
              <a:spcAft>
                <a:spcPts val="1800"/>
              </a:spcAft>
            </a:pPr>
            <a:r>
              <a:rPr lang="en-US" sz="2800" dirty="0" smtClean="0"/>
              <a:t>Committee </a:t>
            </a:r>
            <a:r>
              <a:rPr lang="en-US" sz="2800" dirty="0"/>
              <a:t>to develop </a:t>
            </a:r>
            <a:r>
              <a:rPr lang="en-US" sz="2800" dirty="0" smtClean="0"/>
              <a:t>signage</a:t>
            </a:r>
          </a:p>
          <a:p>
            <a:pPr>
              <a:spcAft>
                <a:spcPts val="1800"/>
              </a:spcAft>
            </a:pPr>
            <a:r>
              <a:rPr lang="en-US" sz="2800" dirty="0" smtClean="0"/>
              <a:t>Activity </a:t>
            </a:r>
            <a:r>
              <a:rPr lang="en-US" sz="2800" dirty="0"/>
              <a:t>loops </a:t>
            </a:r>
            <a:r>
              <a:rPr lang="en-US" sz="2800" dirty="0" smtClean="0"/>
              <a:t>include Plan </a:t>
            </a:r>
            <a:r>
              <a:rPr lang="en-US" sz="2800" dirty="0"/>
              <a:t>Open Space element. </a:t>
            </a:r>
            <a:endParaRPr lang="en-US" sz="2800" dirty="0" smtClean="0"/>
          </a:p>
          <a:p>
            <a:pPr>
              <a:spcAft>
                <a:spcPts val="1800"/>
              </a:spcAft>
            </a:pPr>
            <a:r>
              <a:rPr lang="en-US" sz="2800" dirty="0" smtClean="0"/>
              <a:t>Launch </a:t>
            </a:r>
            <a:r>
              <a:rPr lang="en-US" sz="2800" dirty="0"/>
              <a:t>"Greenway Prescription for Health" </a:t>
            </a:r>
            <a:r>
              <a:rPr lang="en-US" sz="2800" dirty="0" smtClean="0"/>
              <a:t>with </a:t>
            </a:r>
            <a:r>
              <a:rPr lang="en-US" sz="2800" dirty="0"/>
              <a:t>local </a:t>
            </a:r>
            <a:r>
              <a:rPr lang="en-US" sz="2800" dirty="0" smtClean="0"/>
              <a:t>MDs</a:t>
            </a:r>
          </a:p>
          <a:p>
            <a:pPr>
              <a:spcAft>
                <a:spcPts val="1800"/>
              </a:spcAft>
            </a:pPr>
            <a:r>
              <a:rPr lang="en-US" sz="2800" dirty="0" smtClean="0"/>
              <a:t>Used </a:t>
            </a:r>
            <a:r>
              <a:rPr lang="en-US" sz="2800" dirty="0"/>
              <a:t>to secure </a:t>
            </a:r>
            <a:r>
              <a:rPr lang="en-US" sz="2800" dirty="0" smtClean="0"/>
              <a:t>additional </a:t>
            </a:r>
            <a:r>
              <a:rPr lang="en-US" sz="2800" dirty="0"/>
              <a:t>grant </a:t>
            </a:r>
            <a:r>
              <a:rPr lang="en-US" sz="2800" dirty="0" smtClean="0"/>
              <a:t>funding.</a:t>
            </a:r>
            <a:endParaRPr lang="en-US" sz="2800" dirty="0"/>
          </a:p>
        </p:txBody>
      </p:sp>
    </p:spTree>
    <p:extLst>
      <p:ext uri="{BB962C8B-B14F-4D97-AF65-F5344CB8AC3E}">
        <p14:creationId xmlns:p14="http://schemas.microsoft.com/office/powerpoint/2010/main" val="370500149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dirty="0" smtClean="0"/>
              <a:t>What difference can HIA make?	</a:t>
            </a:r>
            <a:endParaRPr lang="en-US" dirty="0"/>
          </a:p>
        </p:txBody>
      </p:sp>
      <p:sp>
        <p:nvSpPr>
          <p:cNvPr id="3" name="Content Placeholder 2"/>
          <p:cNvSpPr>
            <a:spLocks noGrp="1"/>
          </p:cNvSpPr>
          <p:nvPr>
            <p:ph idx="1"/>
          </p:nvPr>
        </p:nvSpPr>
        <p:spPr>
          <a:xfrm>
            <a:off x="439387" y="1219200"/>
            <a:ext cx="7620000" cy="5181600"/>
          </a:xfrm>
        </p:spPr>
        <p:txBody>
          <a:bodyPr>
            <a:normAutofit/>
          </a:bodyPr>
          <a:lstStyle/>
          <a:p>
            <a:pPr>
              <a:spcAft>
                <a:spcPts val="1800"/>
              </a:spcAft>
            </a:pPr>
            <a:r>
              <a:rPr lang="en-US" dirty="0" smtClean="0">
                <a:solidFill>
                  <a:schemeClr val="accent3"/>
                </a:solidFill>
              </a:rPr>
              <a:t>Middlesex Greenway</a:t>
            </a:r>
            <a:r>
              <a:rPr lang="en-US" dirty="0" smtClean="0"/>
              <a:t>:  Importance of Elderly needs, and extrapolation of healthcare cost savings from increased fitness</a:t>
            </a:r>
          </a:p>
          <a:p>
            <a:pPr>
              <a:spcAft>
                <a:spcPts val="1800"/>
              </a:spcAft>
            </a:pPr>
            <a:r>
              <a:rPr lang="en-US" dirty="0" smtClean="0">
                <a:solidFill>
                  <a:schemeClr val="accent3"/>
                </a:solidFill>
              </a:rPr>
              <a:t>Bloomfield Ave</a:t>
            </a:r>
            <a:r>
              <a:rPr lang="en-US" dirty="0"/>
              <a:t> </a:t>
            </a:r>
            <a:r>
              <a:rPr lang="en-US" dirty="0" smtClean="0">
                <a:solidFill>
                  <a:schemeClr val="accent3"/>
                </a:solidFill>
              </a:rPr>
              <a:t>Complete Corridor</a:t>
            </a:r>
            <a:r>
              <a:rPr lang="en-US" dirty="0" smtClean="0"/>
              <a:t>: Understanding crash reduction and related economic effects</a:t>
            </a:r>
          </a:p>
          <a:p>
            <a:pPr>
              <a:spcAft>
                <a:spcPts val="1800"/>
              </a:spcAft>
            </a:pPr>
            <a:r>
              <a:rPr lang="en-US" dirty="0" smtClean="0">
                <a:solidFill>
                  <a:schemeClr val="accent3"/>
                </a:solidFill>
              </a:rPr>
              <a:t>RU </a:t>
            </a:r>
            <a:r>
              <a:rPr lang="en-US" dirty="0" err="1" smtClean="0">
                <a:solidFill>
                  <a:schemeClr val="accent3"/>
                </a:solidFill>
              </a:rPr>
              <a:t>Bikeshare</a:t>
            </a:r>
            <a:r>
              <a:rPr lang="en-US" dirty="0" smtClean="0"/>
              <a:t>:  Equity of impacts of program – overlay of socioeconomics with bike infrastructure</a:t>
            </a:r>
          </a:p>
          <a:p>
            <a:pPr>
              <a:spcAft>
                <a:spcPts val="1800"/>
              </a:spcAft>
            </a:pPr>
            <a:r>
              <a:rPr lang="en-US" dirty="0" smtClean="0">
                <a:solidFill>
                  <a:schemeClr val="accent3"/>
                </a:solidFill>
              </a:rPr>
              <a:t>Hoboken Green </a:t>
            </a:r>
            <a:r>
              <a:rPr lang="en-US" dirty="0" err="1" smtClean="0">
                <a:solidFill>
                  <a:schemeClr val="accent3"/>
                </a:solidFill>
              </a:rPr>
              <a:t>Stormwater</a:t>
            </a:r>
            <a:r>
              <a:rPr lang="en-US" dirty="0" smtClean="0">
                <a:solidFill>
                  <a:schemeClr val="accent3"/>
                </a:solidFill>
              </a:rPr>
              <a:t> Management</a:t>
            </a:r>
            <a:r>
              <a:rPr lang="en-US" dirty="0" smtClean="0"/>
              <a:t>:  Equity of impacts of green infrastructure </a:t>
            </a:r>
          </a:p>
          <a:p>
            <a:pPr>
              <a:spcAft>
                <a:spcPts val="1800"/>
              </a:spcAft>
            </a:pPr>
            <a:r>
              <a:rPr lang="en-US" dirty="0" smtClean="0">
                <a:solidFill>
                  <a:schemeClr val="accent3"/>
                </a:solidFill>
              </a:rPr>
              <a:t>Little Egg Harbor Voluntary Buyout</a:t>
            </a:r>
            <a:r>
              <a:rPr lang="en-US" dirty="0" smtClean="0"/>
              <a:t>: “Lost” and severe impacts of disasters on mental health</a:t>
            </a:r>
            <a:endParaRPr lang="en-US" dirty="0"/>
          </a:p>
        </p:txBody>
      </p:sp>
    </p:spTree>
    <p:extLst>
      <p:ext uri="{BB962C8B-B14F-4D97-AF65-F5344CB8AC3E}">
        <p14:creationId xmlns:p14="http://schemas.microsoft.com/office/powerpoint/2010/main" val="78900153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990600"/>
          </a:xfrm>
        </p:spPr>
        <p:txBody>
          <a:bodyPr/>
          <a:lstStyle/>
          <a:p>
            <a:r>
              <a:rPr lang="en-US" dirty="0" smtClean="0"/>
              <a:t>Challenges…</a:t>
            </a:r>
            <a:endParaRPr lang="en-US" dirty="0"/>
          </a:p>
        </p:txBody>
      </p:sp>
      <p:sp>
        <p:nvSpPr>
          <p:cNvPr id="3" name="Content Placeholder 2"/>
          <p:cNvSpPr txBox="1">
            <a:spLocks/>
          </p:cNvSpPr>
          <p:nvPr/>
        </p:nvSpPr>
        <p:spPr>
          <a:xfrm>
            <a:off x="457200" y="914400"/>
            <a:ext cx="7848600" cy="5638800"/>
          </a:xfrm>
          <a:prstGeom prst="rect">
            <a:avLst/>
          </a:prstGeom>
        </p:spPr>
        <p:txBody>
          <a:bodyPr>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spcAft>
                <a:spcPts val="1800"/>
              </a:spcAft>
              <a:buClr>
                <a:srgbClr val="FEB80A"/>
              </a:buClr>
              <a:buFont typeface="Wingdings" panose="05000000000000000000" pitchFamily="2" charset="2"/>
              <a:buChar char="§"/>
            </a:pPr>
            <a:r>
              <a:rPr lang="en-US" sz="2400" dirty="0" smtClean="0">
                <a:solidFill>
                  <a:prstClr val="white"/>
                </a:solidFill>
              </a:rPr>
              <a:t>Finding </a:t>
            </a:r>
            <a:r>
              <a:rPr lang="en-US" sz="2400" dirty="0" smtClean="0">
                <a:solidFill>
                  <a:prstClr val="white"/>
                </a:solidFill>
              </a:rPr>
              <a:t> good data at the right scale</a:t>
            </a:r>
            <a:endParaRPr lang="en-US" sz="2400" dirty="0" smtClean="0">
              <a:solidFill>
                <a:prstClr val="white"/>
              </a:solidFill>
            </a:endParaRPr>
          </a:p>
          <a:p>
            <a:pPr>
              <a:spcAft>
                <a:spcPts val="1800"/>
              </a:spcAft>
              <a:buClr>
                <a:srgbClr val="FEB80A"/>
              </a:buClr>
              <a:buFont typeface="Wingdings" panose="05000000000000000000" pitchFamily="2" charset="2"/>
              <a:buChar char="§"/>
            </a:pPr>
            <a:r>
              <a:rPr lang="en-US" sz="2400" dirty="0">
                <a:solidFill>
                  <a:prstClr val="white"/>
                </a:solidFill>
              </a:rPr>
              <a:t>Lack of a mandate</a:t>
            </a:r>
          </a:p>
          <a:p>
            <a:pPr>
              <a:spcAft>
                <a:spcPts val="1800"/>
              </a:spcAft>
              <a:buClr>
                <a:srgbClr val="FEB80A"/>
              </a:buClr>
              <a:buFont typeface="Wingdings" panose="05000000000000000000" pitchFamily="2" charset="2"/>
              <a:buChar char="§"/>
            </a:pPr>
            <a:r>
              <a:rPr lang="en-US" sz="2400" dirty="0" smtClean="0">
                <a:solidFill>
                  <a:prstClr val="white"/>
                </a:solidFill>
              </a:rPr>
              <a:t>Silo mentality – Need for transformative thinking</a:t>
            </a:r>
            <a:endParaRPr lang="en-US" sz="2400" dirty="0" smtClean="0">
              <a:solidFill>
                <a:prstClr val="white"/>
              </a:solidFill>
            </a:endParaRPr>
          </a:p>
          <a:p>
            <a:pPr>
              <a:spcAft>
                <a:spcPts val="1800"/>
              </a:spcAft>
              <a:buClr>
                <a:srgbClr val="FEB80A"/>
              </a:buClr>
              <a:buFont typeface="Wingdings" panose="05000000000000000000" pitchFamily="2" charset="2"/>
              <a:buChar char="§"/>
            </a:pPr>
            <a:r>
              <a:rPr lang="en-US" sz="2400" dirty="0" smtClean="0">
                <a:solidFill>
                  <a:prstClr val="white"/>
                </a:solidFill>
              </a:rPr>
              <a:t>Resources: Finding </a:t>
            </a:r>
            <a:r>
              <a:rPr lang="en-US" sz="2400" dirty="0" smtClean="0">
                <a:solidFill>
                  <a:prstClr val="white"/>
                </a:solidFill>
              </a:rPr>
              <a:t>creative ways to fund </a:t>
            </a:r>
            <a:r>
              <a:rPr lang="en-US" sz="2400" dirty="0" smtClean="0">
                <a:solidFill>
                  <a:prstClr val="white"/>
                </a:solidFill>
              </a:rPr>
              <a:t>HIA and HIAP</a:t>
            </a:r>
            <a:endParaRPr lang="en-US" sz="2400" dirty="0" smtClean="0">
              <a:solidFill>
                <a:prstClr val="white"/>
              </a:solidFill>
            </a:endParaRPr>
          </a:p>
          <a:p>
            <a:pPr marL="114300" indent="0">
              <a:spcAft>
                <a:spcPts val="1800"/>
              </a:spcAft>
              <a:buClr>
                <a:srgbClr val="FEB80A"/>
              </a:buClr>
              <a:buFont typeface="Arial" pitchFamily="34" charset="0"/>
              <a:buNone/>
            </a:pPr>
            <a:r>
              <a:rPr lang="en-US" sz="3600" dirty="0">
                <a:solidFill>
                  <a:srgbClr val="FFC000"/>
                </a:solidFill>
                <a:latin typeface="Times New Roman" panose="02020603050405020304" pitchFamily="18" charset="0"/>
                <a:cs typeface="Times New Roman" panose="02020603050405020304" pitchFamily="18" charset="0"/>
              </a:rPr>
              <a:t>	</a:t>
            </a:r>
            <a:r>
              <a:rPr lang="en-US" sz="3600" dirty="0" smtClean="0">
                <a:solidFill>
                  <a:srgbClr val="FFC000"/>
                </a:solidFill>
                <a:latin typeface="Times New Roman" panose="02020603050405020304" pitchFamily="18" charset="0"/>
                <a:cs typeface="Times New Roman" panose="02020603050405020304" pitchFamily="18" charset="0"/>
              </a:rPr>
              <a:t>		…</a:t>
            </a:r>
            <a:r>
              <a:rPr lang="en-US" sz="4800" dirty="0" smtClean="0">
                <a:solidFill>
                  <a:srgbClr val="FFC000"/>
                </a:solidFill>
                <a:latin typeface="Times New Roman" panose="02020603050405020304" pitchFamily="18" charset="0"/>
                <a:cs typeface="Times New Roman" panose="02020603050405020304" pitchFamily="18" charset="0"/>
              </a:rPr>
              <a:t>and Opportunities</a:t>
            </a:r>
            <a:endParaRPr lang="en-US" sz="3600" dirty="0" smtClean="0">
              <a:solidFill>
                <a:srgbClr val="FFC000"/>
              </a:solidFill>
              <a:latin typeface="Times New Roman" panose="02020603050405020304" pitchFamily="18" charset="0"/>
              <a:cs typeface="Times New Roman" panose="02020603050405020304" pitchFamily="18" charset="0"/>
            </a:endParaRPr>
          </a:p>
          <a:p>
            <a:pPr>
              <a:spcAft>
                <a:spcPts val="1800"/>
              </a:spcAft>
              <a:buClr>
                <a:srgbClr val="FFC000"/>
              </a:buClr>
              <a:buFont typeface="Wingdings" panose="05000000000000000000" pitchFamily="2" charset="2"/>
              <a:buChar char="§"/>
            </a:pPr>
            <a:r>
              <a:rPr lang="en-US" sz="2400" dirty="0" smtClean="0">
                <a:solidFill>
                  <a:prstClr val="white"/>
                </a:solidFill>
                <a:cs typeface="Times New Roman" panose="02020603050405020304" pitchFamily="18" charset="0"/>
              </a:rPr>
              <a:t>Builds </a:t>
            </a:r>
            <a:r>
              <a:rPr lang="en-US" sz="2400" dirty="0" smtClean="0">
                <a:solidFill>
                  <a:prstClr val="white"/>
                </a:solidFill>
                <a:cs typeface="Times New Roman" panose="02020603050405020304" pitchFamily="18" charset="0"/>
              </a:rPr>
              <a:t>cross-sector collaboration that can be </a:t>
            </a:r>
            <a:r>
              <a:rPr lang="en-US" sz="2400" dirty="0" smtClean="0">
                <a:cs typeface="Times New Roman" panose="02020603050405020304" pitchFamily="18" charset="0"/>
              </a:rPr>
              <a:t>SUSTAINING</a:t>
            </a:r>
          </a:p>
          <a:p>
            <a:pPr>
              <a:spcAft>
                <a:spcPts val="1800"/>
              </a:spcAft>
              <a:buClr>
                <a:srgbClr val="FFC000"/>
              </a:buClr>
              <a:buFont typeface="Wingdings" panose="05000000000000000000" pitchFamily="2" charset="2"/>
              <a:buChar char="§"/>
            </a:pPr>
            <a:r>
              <a:rPr lang="en-US" sz="2400" dirty="0" smtClean="0">
                <a:solidFill>
                  <a:prstClr val="white"/>
                </a:solidFill>
                <a:cs typeface="Times New Roman" panose="02020603050405020304" pitchFamily="18" charset="0"/>
              </a:rPr>
              <a:t>Moves toward Health-in-all-Policies</a:t>
            </a:r>
            <a:endParaRPr lang="en-US" sz="2400" dirty="0" smtClean="0">
              <a:solidFill>
                <a:prstClr val="white"/>
              </a:solidFill>
              <a:cs typeface="Times New Roman" panose="02020603050405020304" pitchFamily="18" charset="0"/>
            </a:endParaRPr>
          </a:p>
          <a:p>
            <a:pPr>
              <a:spcAft>
                <a:spcPts val="1800"/>
              </a:spcAft>
              <a:buClr>
                <a:srgbClr val="FFC000"/>
              </a:buClr>
              <a:buFont typeface="Wingdings" panose="05000000000000000000" pitchFamily="2" charset="2"/>
              <a:buChar char="§"/>
            </a:pPr>
            <a:r>
              <a:rPr lang="en-US" sz="2400" dirty="0" smtClean="0">
                <a:solidFill>
                  <a:prstClr val="white"/>
                </a:solidFill>
                <a:cs typeface="Times New Roman" panose="02020603050405020304" pitchFamily="18" charset="0"/>
              </a:rPr>
              <a:t>Calls attention to inequities</a:t>
            </a:r>
          </a:p>
          <a:p>
            <a:pPr>
              <a:spcAft>
                <a:spcPts val="1800"/>
              </a:spcAft>
              <a:buClr>
                <a:srgbClr val="FEB80A"/>
              </a:buClr>
              <a:buFont typeface="Wingdings" panose="05000000000000000000" pitchFamily="2" charset="2"/>
              <a:buChar char="§"/>
            </a:pPr>
            <a:r>
              <a:rPr lang="en-US" sz="2400" dirty="0" smtClean="0">
                <a:solidFill>
                  <a:prstClr val="white"/>
                </a:solidFill>
                <a:cs typeface="Times New Roman" panose="02020603050405020304" pitchFamily="18" charset="0"/>
              </a:rPr>
              <a:t>Can result in low-cost “quick wins” for health</a:t>
            </a:r>
            <a:endParaRPr lang="en-US" sz="2400" dirty="0" smtClean="0">
              <a:solidFill>
                <a:prstClr val="white"/>
              </a:solidFill>
            </a:endParaRPr>
          </a:p>
        </p:txBody>
      </p:sp>
    </p:spTree>
    <p:extLst>
      <p:ext uri="{BB962C8B-B14F-4D97-AF65-F5344CB8AC3E}">
        <p14:creationId xmlns:p14="http://schemas.microsoft.com/office/powerpoint/2010/main" val="182909879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620000" cy="1143000"/>
          </a:xfrm>
        </p:spPr>
        <p:txBody>
          <a:bodyPr/>
          <a:lstStyle/>
          <a:p>
            <a:r>
              <a:rPr lang="en-US" dirty="0" smtClean="0"/>
              <a:t>PHCI Facilitated Discussions:</a:t>
            </a:r>
            <a:br>
              <a:rPr lang="en-US" dirty="0" smtClean="0"/>
            </a:br>
            <a:r>
              <a:rPr lang="en-US" dirty="0" smtClean="0"/>
              <a:t>State Health Improvement Plan</a:t>
            </a:r>
            <a:br>
              <a:rPr lang="en-US" dirty="0" smtClean="0"/>
            </a:br>
            <a:endParaRPr lang="en-US" dirty="0"/>
          </a:p>
        </p:txBody>
      </p:sp>
      <p:sp>
        <p:nvSpPr>
          <p:cNvPr id="3" name="TextBox 2"/>
          <p:cNvSpPr txBox="1"/>
          <p:nvPr/>
        </p:nvSpPr>
        <p:spPr>
          <a:xfrm>
            <a:off x="609600" y="2057400"/>
            <a:ext cx="6934200" cy="2800767"/>
          </a:xfrm>
          <a:prstGeom prst="rect">
            <a:avLst/>
          </a:prstGeom>
          <a:noFill/>
        </p:spPr>
        <p:txBody>
          <a:bodyPr wrap="square" rtlCol="0">
            <a:spAutoFit/>
          </a:bodyPr>
          <a:lstStyle/>
          <a:p>
            <a:r>
              <a:rPr lang="en-US" sz="4400" dirty="0" smtClean="0"/>
              <a:t>Listening Sessions with traditional “non-health” sector groups to provide input into SHIP for DOH</a:t>
            </a:r>
            <a:endParaRPr lang="en-US" sz="4400" dirty="0"/>
          </a:p>
        </p:txBody>
      </p:sp>
    </p:spTree>
    <p:extLst>
      <p:ext uri="{BB962C8B-B14F-4D97-AF65-F5344CB8AC3E}">
        <p14:creationId xmlns:p14="http://schemas.microsoft.com/office/powerpoint/2010/main" val="162569695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389" y="-144463"/>
            <a:ext cx="5334000" cy="1143000"/>
          </a:xfrm>
        </p:spPr>
        <p:txBody>
          <a:bodyPr/>
          <a:lstStyle/>
          <a:p>
            <a:r>
              <a:rPr lang="en-US" sz="3600" b="1" dirty="0" smtClean="0"/>
              <a:t>What we heard recently</a:t>
            </a:r>
            <a:endParaRPr lang="en-US" sz="3600" b="1" dirty="0"/>
          </a:p>
        </p:txBody>
      </p:sp>
      <p:sp>
        <p:nvSpPr>
          <p:cNvPr id="5" name="AutoShape 2" descr="Image result for liste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pic>
        <p:nvPicPr>
          <p:cNvPr id="8" name="Picture 7"/>
          <p:cNvPicPr>
            <a:picLocks noChangeAspect="1"/>
          </p:cNvPicPr>
          <p:nvPr/>
        </p:nvPicPr>
        <p:blipFill>
          <a:blip r:embed="rId2"/>
          <a:stretch>
            <a:fillRect/>
          </a:stretch>
        </p:blipFill>
        <p:spPr>
          <a:xfrm>
            <a:off x="6324600" y="147145"/>
            <a:ext cx="1901825" cy="1901825"/>
          </a:xfrm>
          <a:prstGeom prst="rect">
            <a:avLst/>
          </a:prstGeom>
        </p:spPr>
      </p:pic>
      <p:sp>
        <p:nvSpPr>
          <p:cNvPr id="12" name="Slide Number Placeholder 11"/>
          <p:cNvSpPr>
            <a:spLocks noGrp="1"/>
          </p:cNvSpPr>
          <p:nvPr>
            <p:ph type="sldNum" sz="quarter" idx="12"/>
          </p:nvPr>
        </p:nvSpPr>
        <p:spPr/>
        <p:txBody>
          <a:bodyPr/>
          <a:lstStyle/>
          <a:p>
            <a:fld id="{7E885512-8AE3-4926-B5E6-92213B831B27}" type="slidenum">
              <a:rPr lang="en-US" smtClean="0"/>
              <a:pPr/>
              <a:t>18</a:t>
            </a:fld>
            <a:endParaRPr lang="en-US" dirty="0"/>
          </a:p>
        </p:txBody>
      </p:sp>
      <p:grpSp>
        <p:nvGrpSpPr>
          <p:cNvPr id="14" name="Group 13"/>
          <p:cNvGrpSpPr/>
          <p:nvPr/>
        </p:nvGrpSpPr>
        <p:grpSpPr>
          <a:xfrm>
            <a:off x="151811" y="265625"/>
            <a:ext cx="8379977" cy="1825166"/>
            <a:chOff x="0" y="0"/>
            <a:chExt cx="7924800" cy="2036445"/>
          </a:xfrm>
        </p:grpSpPr>
        <p:sp>
          <p:nvSpPr>
            <p:cNvPr id="15" name="Rounded Rectangle 14"/>
            <p:cNvSpPr/>
            <p:nvPr/>
          </p:nvSpPr>
          <p:spPr>
            <a:xfrm>
              <a:off x="0" y="0"/>
              <a:ext cx="7924800" cy="2036445"/>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ounded Rectangle 4"/>
            <p:cNvSpPr txBox="1"/>
            <p:nvPr/>
          </p:nvSpPr>
          <p:spPr>
            <a:xfrm>
              <a:off x="1733416" y="0"/>
              <a:ext cx="6191383" cy="20364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defTabSz="1244600">
                <a:lnSpc>
                  <a:spcPct val="90000"/>
                </a:lnSpc>
                <a:spcBef>
                  <a:spcPct val="0"/>
                </a:spcBef>
                <a:spcAft>
                  <a:spcPts val="600"/>
                </a:spcAft>
              </a:pPr>
              <a:r>
                <a:rPr lang="en-US" sz="2800" b="1" dirty="0" smtClean="0">
                  <a:solidFill>
                    <a:prstClr val="black">
                      <a:hueOff val="0"/>
                      <a:satOff val="0"/>
                      <a:lumOff val="0"/>
                      <a:alphaOff val="0"/>
                    </a:prstClr>
                  </a:solidFill>
                </a:rPr>
                <a:t>Top-Down &amp; Bottom-Up Strategies</a:t>
              </a:r>
              <a:endParaRPr lang="en-US" sz="2800" b="1" dirty="0">
                <a:solidFill>
                  <a:prstClr val="black">
                    <a:hueOff val="0"/>
                    <a:satOff val="0"/>
                    <a:lumOff val="0"/>
                    <a:alphaOff val="0"/>
                  </a:prstClr>
                </a:solidFill>
              </a:endParaRPr>
            </a:p>
            <a:p>
              <a:pPr marL="228600" lvl="1" indent="-228600" defTabSz="889000">
                <a:lnSpc>
                  <a:spcPct val="90000"/>
                </a:lnSpc>
                <a:spcBef>
                  <a:spcPct val="0"/>
                </a:spcBef>
                <a:buFontTx/>
                <a:buChar char="••"/>
              </a:pPr>
              <a:r>
                <a:rPr lang="en-US" sz="2000" dirty="0" smtClean="0">
                  <a:solidFill>
                    <a:srgbClr val="7030A0"/>
                  </a:solidFill>
                </a:rPr>
                <a:t>Not just community-based; State-level policies create the framework!</a:t>
              </a:r>
              <a:endParaRPr lang="en-US" sz="2000" dirty="0">
                <a:solidFill>
                  <a:srgbClr val="7030A0"/>
                </a:solidFill>
              </a:endParaRPr>
            </a:p>
            <a:p>
              <a:pPr marL="228600" lvl="1" indent="-228600" defTabSz="889000">
                <a:lnSpc>
                  <a:spcPct val="90000"/>
                </a:lnSpc>
                <a:spcBef>
                  <a:spcPct val="0"/>
                </a:spcBef>
                <a:buFontTx/>
                <a:buChar char="••"/>
              </a:pPr>
              <a:r>
                <a:rPr lang="en-US" sz="2000" dirty="0" smtClean="0">
                  <a:solidFill>
                    <a:srgbClr val="7030A0"/>
                  </a:solidFill>
                </a:rPr>
                <a:t>Perfection can be the enemy of progress; Capitalize on opportunities now, implement pilots!</a:t>
              </a:r>
              <a:endParaRPr lang="en-US" sz="2000" dirty="0">
                <a:solidFill>
                  <a:srgbClr val="7030A0"/>
                </a:solidFill>
              </a:endParaRPr>
            </a:p>
          </p:txBody>
        </p:sp>
      </p:grpSp>
      <p:sp>
        <p:nvSpPr>
          <p:cNvPr id="13" name="Rounded Rectangle 12"/>
          <p:cNvSpPr/>
          <p:nvPr/>
        </p:nvSpPr>
        <p:spPr>
          <a:xfrm>
            <a:off x="426216" y="487058"/>
            <a:ext cx="1539863" cy="1303830"/>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5000" r="-15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grpSp>
        <p:nvGrpSpPr>
          <p:cNvPr id="18" name="Group 17"/>
          <p:cNvGrpSpPr/>
          <p:nvPr/>
        </p:nvGrpSpPr>
        <p:grpSpPr>
          <a:xfrm>
            <a:off x="125534" y="2067363"/>
            <a:ext cx="8379977" cy="2406431"/>
            <a:chOff x="-24849" y="-24933"/>
            <a:chExt cx="7924800" cy="3186329"/>
          </a:xfrm>
        </p:grpSpPr>
        <p:sp>
          <p:nvSpPr>
            <p:cNvPr id="19" name="Rounded Rectangle 18"/>
            <p:cNvSpPr/>
            <p:nvPr/>
          </p:nvSpPr>
          <p:spPr>
            <a:xfrm>
              <a:off x="-24849" y="95695"/>
              <a:ext cx="7924800" cy="3065701"/>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Rounded Rectangle 4"/>
            <p:cNvSpPr txBox="1"/>
            <p:nvPr/>
          </p:nvSpPr>
          <p:spPr>
            <a:xfrm>
              <a:off x="1690369" y="-24933"/>
              <a:ext cx="6099575" cy="26421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defTabSz="1244600">
                <a:lnSpc>
                  <a:spcPct val="90000"/>
                </a:lnSpc>
                <a:spcBef>
                  <a:spcPct val="0"/>
                </a:spcBef>
                <a:spcAft>
                  <a:spcPts val="600"/>
                </a:spcAft>
              </a:pPr>
              <a:r>
                <a:rPr lang="en-US" sz="2800" b="1" dirty="0" smtClean="0">
                  <a:solidFill>
                    <a:prstClr val="black">
                      <a:hueOff val="0"/>
                      <a:satOff val="0"/>
                      <a:lumOff val="0"/>
                      <a:alphaOff val="0"/>
                    </a:prstClr>
                  </a:solidFill>
                </a:rPr>
                <a:t>Culture &amp; Systematic Policy Change</a:t>
              </a:r>
              <a:endParaRPr lang="en-US" sz="2800" b="1" dirty="0">
                <a:solidFill>
                  <a:prstClr val="black">
                    <a:hueOff val="0"/>
                    <a:satOff val="0"/>
                    <a:lumOff val="0"/>
                    <a:alphaOff val="0"/>
                  </a:prstClr>
                </a:solidFill>
              </a:endParaRPr>
            </a:p>
            <a:p>
              <a:pPr marL="228600" lvl="1" indent="-228600" defTabSz="889000">
                <a:lnSpc>
                  <a:spcPct val="90000"/>
                </a:lnSpc>
                <a:spcBef>
                  <a:spcPct val="0"/>
                </a:spcBef>
                <a:buFontTx/>
                <a:buChar char="••"/>
              </a:pPr>
              <a:r>
                <a:rPr lang="en-US" sz="2000" dirty="0" smtClean="0">
                  <a:solidFill>
                    <a:srgbClr val="7030A0"/>
                  </a:solidFill>
                </a:rPr>
                <a:t>Transition away from finger wagging; focus on systems change of “upstream” health factors!</a:t>
              </a:r>
              <a:endParaRPr lang="en-US" sz="2000" dirty="0">
                <a:solidFill>
                  <a:srgbClr val="7030A0"/>
                </a:solidFill>
              </a:endParaRPr>
            </a:p>
            <a:p>
              <a:pPr marL="228600" lvl="1" indent="-228600" defTabSz="889000">
                <a:lnSpc>
                  <a:spcPct val="90000"/>
                </a:lnSpc>
                <a:spcBef>
                  <a:spcPct val="0"/>
                </a:spcBef>
                <a:spcAft>
                  <a:spcPct val="15000"/>
                </a:spcAft>
                <a:buFontTx/>
                <a:buChar char="••"/>
              </a:pPr>
              <a:r>
                <a:rPr lang="en-US" sz="2000" dirty="0" smtClean="0">
                  <a:solidFill>
                    <a:srgbClr val="7030A0"/>
                  </a:solidFill>
                </a:rPr>
                <a:t>Health equity fosters a focus on “upstream” factors affecting health.</a:t>
              </a:r>
            </a:p>
            <a:p>
              <a:pPr marL="228600" lvl="1" indent="-228600" defTabSz="889000">
                <a:lnSpc>
                  <a:spcPct val="90000"/>
                </a:lnSpc>
                <a:spcBef>
                  <a:spcPct val="0"/>
                </a:spcBef>
                <a:spcAft>
                  <a:spcPct val="15000"/>
                </a:spcAft>
                <a:buFontTx/>
                <a:buChar char="••"/>
              </a:pPr>
              <a:r>
                <a:rPr lang="en-US" sz="2000" dirty="0" smtClean="0">
                  <a:solidFill>
                    <a:srgbClr val="7030A0"/>
                  </a:solidFill>
                </a:rPr>
                <a:t>Frame health as an economic driver; people pick health &amp; quality of life when choosing where to live!</a:t>
              </a:r>
              <a:endParaRPr lang="en-US" sz="2000" dirty="0">
                <a:solidFill>
                  <a:srgbClr val="7030A0"/>
                </a:solidFill>
              </a:endParaRPr>
            </a:p>
            <a:p>
              <a:pPr marL="0" lvl="1" defTabSz="1111250">
                <a:lnSpc>
                  <a:spcPct val="90000"/>
                </a:lnSpc>
                <a:spcBef>
                  <a:spcPct val="0"/>
                </a:spcBef>
                <a:spcAft>
                  <a:spcPct val="15000"/>
                </a:spcAft>
              </a:pPr>
              <a:endParaRPr lang="en-US" sz="2500" dirty="0">
                <a:solidFill>
                  <a:srgbClr val="7030A0"/>
                </a:solidFill>
              </a:endParaRPr>
            </a:p>
          </p:txBody>
        </p:sp>
      </p:grpSp>
      <p:sp>
        <p:nvSpPr>
          <p:cNvPr id="17" name="Rounded Rectangle 16"/>
          <p:cNvSpPr/>
          <p:nvPr/>
        </p:nvSpPr>
        <p:spPr>
          <a:xfrm>
            <a:off x="307975" y="2371100"/>
            <a:ext cx="1584960" cy="1922115"/>
          </a:xfrm>
          <a:prstGeom prst="roundRect">
            <a:avLst>
              <a:gd name="adj" fmla="val 10000"/>
            </a:avLst>
          </a:prstGeom>
          <a:blipFill>
            <a:blip r:embed="rId4">
              <a:extLst>
                <a:ext uri="{28A0092B-C50C-407E-A947-70E740481C1C}">
                  <a14:useLocalDpi xmlns:a14="http://schemas.microsoft.com/office/drawing/2010/main" val="0"/>
                </a:ext>
              </a:extLst>
            </a:blip>
            <a:srcRect/>
            <a:stretch>
              <a:fillRect l="-1000" r="-1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grpSp>
        <p:nvGrpSpPr>
          <p:cNvPr id="22" name="Group 21"/>
          <p:cNvGrpSpPr/>
          <p:nvPr/>
        </p:nvGrpSpPr>
        <p:grpSpPr>
          <a:xfrm>
            <a:off x="151809" y="4531622"/>
            <a:ext cx="8353701" cy="2173978"/>
            <a:chOff x="0" y="3649662"/>
            <a:chExt cx="7924800" cy="1658937"/>
          </a:xfrm>
        </p:grpSpPr>
        <p:sp>
          <p:nvSpPr>
            <p:cNvPr id="23" name="Rounded Rectangle 22"/>
            <p:cNvSpPr/>
            <p:nvPr/>
          </p:nvSpPr>
          <p:spPr>
            <a:xfrm>
              <a:off x="0" y="3649662"/>
              <a:ext cx="7924800" cy="1658937"/>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Rounded Rectangle 4"/>
            <p:cNvSpPr txBox="1"/>
            <p:nvPr/>
          </p:nvSpPr>
          <p:spPr>
            <a:xfrm>
              <a:off x="1750853" y="3649662"/>
              <a:ext cx="6173946" cy="16589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defTabSz="1244600">
                <a:lnSpc>
                  <a:spcPct val="90000"/>
                </a:lnSpc>
                <a:spcBef>
                  <a:spcPct val="0"/>
                </a:spcBef>
                <a:spcAft>
                  <a:spcPts val="600"/>
                </a:spcAft>
              </a:pPr>
              <a:r>
                <a:rPr lang="en-US" sz="2800" b="1" dirty="0" smtClean="0">
                  <a:solidFill>
                    <a:prstClr val="black">
                      <a:hueOff val="0"/>
                      <a:satOff val="0"/>
                      <a:lumOff val="0"/>
                      <a:alphaOff val="0"/>
                    </a:prstClr>
                  </a:solidFill>
                </a:rPr>
                <a:t>A new bold leadership role for DOH</a:t>
              </a:r>
              <a:endParaRPr lang="en-US" sz="2800" b="1" dirty="0">
                <a:solidFill>
                  <a:prstClr val="black">
                    <a:hueOff val="0"/>
                    <a:satOff val="0"/>
                    <a:lumOff val="0"/>
                    <a:alphaOff val="0"/>
                  </a:prstClr>
                </a:solidFill>
              </a:endParaRPr>
            </a:p>
            <a:p>
              <a:pPr marL="228600" lvl="1" indent="-228600" defTabSz="1022350">
                <a:lnSpc>
                  <a:spcPct val="90000"/>
                </a:lnSpc>
                <a:spcBef>
                  <a:spcPct val="0"/>
                </a:spcBef>
                <a:buFontTx/>
                <a:buChar char="••"/>
              </a:pPr>
              <a:r>
                <a:rPr lang="en-US" sz="2000" dirty="0" smtClean="0">
                  <a:solidFill>
                    <a:srgbClr val="7030A0"/>
                  </a:solidFill>
                </a:rPr>
                <a:t>Efforts are underway, but DOH leadership will ensure systematic and sustainable change;</a:t>
              </a:r>
              <a:endParaRPr lang="en-US" sz="2000" dirty="0">
                <a:solidFill>
                  <a:srgbClr val="7030A0"/>
                </a:solidFill>
              </a:endParaRPr>
            </a:p>
            <a:p>
              <a:pPr marL="228600" lvl="1" indent="-228600" defTabSz="1022350">
                <a:lnSpc>
                  <a:spcPct val="90000"/>
                </a:lnSpc>
                <a:spcBef>
                  <a:spcPct val="0"/>
                </a:spcBef>
                <a:spcAft>
                  <a:spcPct val="15000"/>
                </a:spcAft>
                <a:buFontTx/>
                <a:buChar char="••"/>
              </a:pPr>
              <a:r>
                <a:rPr lang="en-US" sz="2000" dirty="0" smtClean="0">
                  <a:solidFill>
                    <a:srgbClr val="7030A0"/>
                  </a:solidFill>
                </a:rPr>
                <a:t>A new role for DOH:  Dot connector; Endorser of good ideas; Convener of thought leaders on wicked problems; Proactive integrator of health into other policy areas.</a:t>
              </a:r>
            </a:p>
            <a:p>
              <a:pPr marL="228600" lvl="1" indent="-228600" defTabSz="1022350">
                <a:lnSpc>
                  <a:spcPct val="90000"/>
                </a:lnSpc>
                <a:spcBef>
                  <a:spcPct val="0"/>
                </a:spcBef>
                <a:spcAft>
                  <a:spcPct val="15000"/>
                </a:spcAft>
                <a:buFontTx/>
                <a:buChar char="••"/>
              </a:pPr>
              <a:endParaRPr lang="en-US" sz="2000" dirty="0">
                <a:solidFill>
                  <a:srgbClr val="7030A0"/>
                </a:solidFill>
              </a:endParaRPr>
            </a:p>
          </p:txBody>
        </p:sp>
      </p:grpSp>
      <p:sp>
        <p:nvSpPr>
          <p:cNvPr id="21" name="Rounded Rectangle 20"/>
          <p:cNvSpPr/>
          <p:nvPr/>
        </p:nvSpPr>
        <p:spPr>
          <a:xfrm>
            <a:off x="282295" y="4777144"/>
            <a:ext cx="1715125" cy="1374499"/>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l="-13000" r="-13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392717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0-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1" fill="hold" grpId="0" nodeType="with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0-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3595" y="1447800"/>
            <a:ext cx="3434205" cy="4525963"/>
          </a:xfrm>
        </p:spPr>
        <p:txBody>
          <a:bodyPr/>
          <a:lstStyle/>
          <a:p>
            <a:pPr marL="0" indent="0">
              <a:buNone/>
            </a:pPr>
            <a:r>
              <a:rPr lang="en-US" sz="4600" spc="-100" dirty="0">
                <a:solidFill>
                  <a:schemeClr val="accent1"/>
                </a:solidFill>
                <a:latin typeface="+mj-lt"/>
                <a:ea typeface="+mj-ea"/>
                <a:cs typeface="+mj-cs"/>
              </a:rPr>
              <a:t>Thank You!</a:t>
            </a:r>
          </a:p>
          <a:p>
            <a:pPr marL="0" indent="0">
              <a:buNone/>
            </a:pPr>
            <a:endParaRPr lang="en-US" i="1" dirty="0" smtClean="0"/>
          </a:p>
          <a:p>
            <a:pPr marL="0" indent="0">
              <a:buNone/>
            </a:pPr>
            <a:r>
              <a:rPr lang="en-US" i="1" dirty="0" smtClean="0"/>
              <a:t>Karen Lowrie</a:t>
            </a:r>
          </a:p>
          <a:p>
            <a:pPr marL="0" indent="0">
              <a:buNone/>
            </a:pPr>
            <a:r>
              <a:rPr lang="en-US" i="1" dirty="0" smtClean="0">
                <a:hlinkClick r:id="rId3"/>
              </a:rPr>
              <a:t>klowrie@rutgers.edu</a:t>
            </a:r>
            <a:endParaRPr lang="en-US" i="1" dirty="0" smtClean="0"/>
          </a:p>
          <a:p>
            <a:pPr marL="0" indent="0">
              <a:buNone/>
            </a:pPr>
            <a:endParaRPr lang="en-US" i="1" dirty="0"/>
          </a:p>
          <a:p>
            <a:pPr marL="0" indent="0">
              <a:buNone/>
            </a:pPr>
            <a:r>
              <a:rPr lang="en-US" i="1" dirty="0" smtClean="0"/>
              <a:t>phci</a:t>
            </a:r>
            <a:r>
              <a:rPr lang="en-US" i="1" dirty="0" smtClean="0"/>
              <a:t>.rutgers.edu</a:t>
            </a:r>
            <a:endParaRPr lang="en-US" i="1" dirty="0" smtClean="0"/>
          </a:p>
          <a:p>
            <a:pPr marL="0" indent="0">
              <a:buNone/>
            </a:pPr>
            <a:endParaRPr lang="en-US" dirty="0" smtClean="0"/>
          </a:p>
          <a:p>
            <a:pPr marL="0" indent="0">
              <a:buNone/>
            </a:pPr>
            <a:r>
              <a:rPr lang="en-US" dirty="0" smtClean="0"/>
              <a:t>(</a:t>
            </a:r>
            <a:r>
              <a:rPr lang="en-US" dirty="0" smtClean="0"/>
              <a:t>848) 932-2725</a:t>
            </a:r>
            <a:endParaRPr lang="en-US"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685800"/>
            <a:ext cx="5461819" cy="519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847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normAutofit fontScale="90000"/>
          </a:bodyPr>
          <a:lstStyle/>
          <a:p>
            <a:r>
              <a:rPr lang="en-US" dirty="0" smtClean="0"/>
              <a:t>Planning Healthy Communities Initiative (PHCI)</a:t>
            </a:r>
            <a:r>
              <a:rPr lang="en-US" dirty="0"/>
              <a:t>	</a:t>
            </a:r>
          </a:p>
        </p:txBody>
      </p:sp>
      <p:sp>
        <p:nvSpPr>
          <p:cNvPr id="3" name="Content Placeholder 2"/>
          <p:cNvSpPr>
            <a:spLocks noGrp="1"/>
          </p:cNvSpPr>
          <p:nvPr>
            <p:ph idx="1"/>
          </p:nvPr>
        </p:nvSpPr>
        <p:spPr>
          <a:xfrm>
            <a:off x="533400" y="1600200"/>
            <a:ext cx="7620000" cy="4800600"/>
          </a:xfrm>
        </p:spPr>
        <p:txBody>
          <a:bodyPr/>
          <a:lstStyle/>
          <a:p>
            <a:pPr marL="457200" indent="-457200">
              <a:buNone/>
            </a:pPr>
            <a:r>
              <a:rPr lang="en-US" b="1" dirty="0" smtClean="0">
                <a:solidFill>
                  <a:schemeClr val="accent1"/>
                </a:solidFill>
              </a:rPr>
              <a:t>Rutgers University Partnership</a:t>
            </a:r>
            <a:endParaRPr lang="en-US" dirty="0" smtClean="0"/>
          </a:p>
          <a:p>
            <a:pPr marL="754380" lvl="1" indent="-336550">
              <a:buClr>
                <a:schemeClr val="accent3"/>
              </a:buClr>
            </a:pPr>
            <a:r>
              <a:rPr lang="en-US" dirty="0" smtClean="0"/>
              <a:t>Edward J. </a:t>
            </a:r>
            <a:r>
              <a:rPr lang="en-US" dirty="0" err="1" smtClean="0"/>
              <a:t>Bloustein</a:t>
            </a:r>
            <a:r>
              <a:rPr lang="en-US" dirty="0" smtClean="0"/>
              <a:t> School of Planning and Public Policy </a:t>
            </a:r>
          </a:p>
          <a:p>
            <a:pPr marL="754380" lvl="1" indent="-336550">
              <a:buClr>
                <a:schemeClr val="accent3"/>
              </a:buClr>
            </a:pPr>
            <a:r>
              <a:rPr lang="en-US" dirty="0" smtClean="0"/>
              <a:t>Rutgers Biomedical and Health </a:t>
            </a:r>
            <a:r>
              <a:rPr lang="en-US" dirty="0" smtClean="0"/>
              <a:t>Sciences</a:t>
            </a:r>
          </a:p>
          <a:p>
            <a:pPr marL="754380" lvl="1" indent="-336550">
              <a:buClr>
                <a:schemeClr val="accent3"/>
              </a:buClr>
            </a:pPr>
            <a:r>
              <a:rPr lang="en-US" dirty="0" smtClean="0"/>
              <a:t>School of Environmental and Biological Sciences</a:t>
            </a:r>
          </a:p>
          <a:p>
            <a:pPr marL="754380" lvl="1" indent="-336550">
              <a:buClr>
                <a:schemeClr val="accent3"/>
              </a:buClr>
            </a:pPr>
            <a:r>
              <a:rPr lang="en-US" dirty="0" smtClean="0"/>
              <a:t>School of Social Work</a:t>
            </a:r>
            <a:endParaRPr lang="en-US" dirty="0" smtClean="0"/>
          </a:p>
          <a:p>
            <a:pPr marL="417830" lvl="1" indent="0">
              <a:buClr>
                <a:schemeClr val="accent3"/>
              </a:buClr>
              <a:buNone/>
            </a:pPr>
            <a:endParaRPr lang="en-US" dirty="0" smtClean="0"/>
          </a:p>
          <a:p>
            <a:pPr marL="0" indent="0">
              <a:buNone/>
            </a:pPr>
            <a:r>
              <a:rPr lang="en-US" b="1" dirty="0">
                <a:solidFill>
                  <a:schemeClr val="accent1"/>
                </a:solidFill>
              </a:rPr>
              <a:t>Promotes</a:t>
            </a:r>
            <a:r>
              <a:rPr lang="en-US" dirty="0"/>
              <a:t> the integration of </a:t>
            </a:r>
            <a:r>
              <a:rPr lang="en-US" b="1" dirty="0">
                <a:solidFill>
                  <a:schemeClr val="accent1"/>
                </a:solidFill>
              </a:rPr>
              <a:t>health </a:t>
            </a:r>
            <a:r>
              <a:rPr lang="en-US" dirty="0"/>
              <a:t>into </a:t>
            </a:r>
            <a:r>
              <a:rPr lang="en-US" b="1" dirty="0">
                <a:solidFill>
                  <a:schemeClr val="accent1"/>
                </a:solidFill>
              </a:rPr>
              <a:t>planning and decision-making </a:t>
            </a:r>
            <a:r>
              <a:rPr lang="en-US" dirty="0"/>
              <a:t>about projects and policies.</a:t>
            </a:r>
          </a:p>
          <a:p>
            <a:pPr marL="457200" indent="-336550"/>
            <a:endParaRPr lang="en-US" sz="900" dirty="0"/>
          </a:p>
          <a:p>
            <a:pPr marL="120650" lvl="1" indent="0">
              <a:buClr>
                <a:schemeClr val="accent3"/>
              </a:buClr>
            </a:pPr>
            <a:endParaRPr lang="en-US" dirty="0" smtClean="0"/>
          </a:p>
        </p:txBody>
      </p:sp>
      <p:grpSp>
        <p:nvGrpSpPr>
          <p:cNvPr id="4" name="Group 3"/>
          <p:cNvGrpSpPr/>
          <p:nvPr/>
        </p:nvGrpSpPr>
        <p:grpSpPr>
          <a:xfrm>
            <a:off x="-38100" y="4751173"/>
            <a:ext cx="9182100" cy="1914525"/>
            <a:chOff x="-38100" y="4751173"/>
            <a:chExt cx="10553700" cy="1914525"/>
          </a:xfrm>
        </p:grpSpPr>
        <p:pic>
          <p:nvPicPr>
            <p:cNvPr id="1030" name="Picture 6" descr="C:\Users\swedberg\AppData\Local\Microsoft\Windows\Temporary Internet Files\Content.IE5\8Y6Y59UV\MC9004370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4827786"/>
              <a:ext cx="52959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wedberg\AppData\Local\Microsoft\Windows\Temporary Internet Files\Content.IE5\HQIUS3W4\MC90043712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 y="4751173"/>
              <a:ext cx="5314950" cy="19145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314378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524000"/>
            <a:ext cx="4191000" cy="2115336"/>
          </a:xfrm>
        </p:spPr>
        <p:txBody>
          <a:bodyPr>
            <a:normAutofit/>
          </a:bodyPr>
          <a:lstStyle/>
          <a:p>
            <a:pPr marL="0" indent="0" algn="ctr">
              <a:buNone/>
            </a:pPr>
            <a:r>
              <a:rPr lang="en-US" sz="2600" b="1" dirty="0" smtClean="0">
                <a:solidFill>
                  <a:schemeClr val="accent1"/>
                </a:solidFill>
              </a:rPr>
              <a:t>Promoting</a:t>
            </a:r>
            <a:r>
              <a:rPr lang="en-US" sz="2600" dirty="0" smtClean="0"/>
              <a:t> </a:t>
            </a:r>
            <a:r>
              <a:rPr lang="en-US" sz="2600" dirty="0"/>
              <a:t>the integration of </a:t>
            </a:r>
            <a:r>
              <a:rPr lang="en-US" sz="2600" b="1" dirty="0">
                <a:solidFill>
                  <a:schemeClr val="accent1"/>
                </a:solidFill>
              </a:rPr>
              <a:t>health </a:t>
            </a:r>
            <a:r>
              <a:rPr lang="en-US" sz="2600" dirty="0"/>
              <a:t>into </a:t>
            </a:r>
            <a:r>
              <a:rPr lang="en-US" sz="2600" b="1" dirty="0">
                <a:solidFill>
                  <a:schemeClr val="accent1"/>
                </a:solidFill>
              </a:rPr>
              <a:t>planning and decision-making </a:t>
            </a:r>
            <a:r>
              <a:rPr lang="en-US" sz="2600" dirty="0"/>
              <a:t>about projects and </a:t>
            </a:r>
            <a:r>
              <a:rPr lang="en-US" sz="2600" dirty="0" smtClean="0"/>
              <a:t>policies at the state and local levels.</a:t>
            </a:r>
            <a:endParaRPr lang="en-US" sz="2600" dirty="0"/>
          </a:p>
          <a:p>
            <a:pPr marL="457200" indent="-336550"/>
            <a:endParaRPr lang="en-US" sz="9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 y="244097"/>
            <a:ext cx="2843159" cy="825469"/>
          </a:xfrm>
          <a:prstGeom prst="rect">
            <a:avLst/>
          </a:prstGeom>
        </p:spPr>
      </p:pic>
      <p:graphicFrame>
        <p:nvGraphicFramePr>
          <p:cNvPr id="30" name="Diagram 29"/>
          <p:cNvGraphicFramePr/>
          <p:nvPr>
            <p:extLst>
              <p:ext uri="{D42A27DB-BD31-4B8C-83A1-F6EECF244321}">
                <p14:modId xmlns:p14="http://schemas.microsoft.com/office/powerpoint/2010/main" val="3874376337"/>
              </p:ext>
            </p:extLst>
          </p:nvPr>
        </p:nvGraphicFramePr>
        <p:xfrm>
          <a:off x="1295400" y="3886200"/>
          <a:ext cx="6477000" cy="2596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4" name="Diagram 33"/>
          <p:cNvGraphicFramePr/>
          <p:nvPr>
            <p:extLst>
              <p:ext uri="{D42A27DB-BD31-4B8C-83A1-F6EECF244321}">
                <p14:modId xmlns:p14="http://schemas.microsoft.com/office/powerpoint/2010/main" val="3991204853"/>
              </p:ext>
            </p:extLst>
          </p:nvPr>
        </p:nvGraphicFramePr>
        <p:xfrm>
          <a:off x="3312987" y="304800"/>
          <a:ext cx="5767441" cy="33345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5" name="Slide Number Placeholder 54"/>
          <p:cNvSpPr>
            <a:spLocks noGrp="1"/>
          </p:cNvSpPr>
          <p:nvPr>
            <p:ph type="sldNum" sz="quarter" idx="12"/>
          </p:nvPr>
        </p:nvSpPr>
        <p:spPr/>
        <p:txBody>
          <a:bodyPr/>
          <a:lstStyle/>
          <a:p>
            <a:fld id="{7E885512-8AE3-4926-B5E6-92213B831B27}" type="slidenum">
              <a:rPr lang="en-US" smtClean="0"/>
              <a:pPr/>
              <a:t>3</a:t>
            </a:fld>
            <a:endParaRPr lang="en-US" dirty="0"/>
          </a:p>
        </p:txBody>
      </p:sp>
      <p:sp>
        <p:nvSpPr>
          <p:cNvPr id="2" name="TextBox 1"/>
          <p:cNvSpPr txBox="1"/>
          <p:nvPr/>
        </p:nvSpPr>
        <p:spPr>
          <a:xfrm>
            <a:off x="6934200" y="317938"/>
            <a:ext cx="1247457" cy="400110"/>
          </a:xfrm>
          <a:prstGeom prst="rect">
            <a:avLst/>
          </a:prstGeom>
          <a:noFill/>
        </p:spPr>
        <p:txBody>
          <a:bodyPr wrap="none" rtlCol="0">
            <a:spAutoFit/>
          </a:bodyPr>
          <a:lstStyle/>
          <a:p>
            <a:r>
              <a:rPr lang="en-US" sz="2000" i="1" dirty="0" smtClean="0">
                <a:solidFill>
                  <a:prstClr val="white"/>
                </a:solidFill>
                <a:latin typeface="Comic Sans MS" panose="030F0702030302020204" pitchFamily="66" charset="0"/>
              </a:rPr>
              <a:t>About us</a:t>
            </a:r>
            <a:endParaRPr lang="en-US" sz="2000" i="1" dirty="0">
              <a:solidFill>
                <a:prstClr val="white"/>
              </a:solidFill>
              <a:latin typeface="Comic Sans MS" panose="030F0702030302020204" pitchFamily="66" charset="0"/>
            </a:endParaRPr>
          </a:p>
        </p:txBody>
      </p:sp>
      <p:sp>
        <p:nvSpPr>
          <p:cNvPr id="5" name="Oval 4"/>
          <p:cNvSpPr/>
          <p:nvPr/>
        </p:nvSpPr>
        <p:spPr>
          <a:xfrm>
            <a:off x="7848600" y="1143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23836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30" grpId="0">
        <p:bldAsOne/>
      </p:bldGraphic>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304800" y="533400"/>
            <a:ext cx="7924800" cy="609600"/>
          </a:xfrm>
        </p:spPr>
        <p:txBody>
          <a:bodyPr/>
          <a:lstStyle/>
          <a:p>
            <a:pPr eaLnBrk="1" hangingPunct="1">
              <a:defRPr/>
            </a:pPr>
            <a:r>
              <a:rPr lang="en-US" dirty="0" smtClean="0">
                <a:cs typeface="ＭＳ Ｐゴシック"/>
              </a:rPr>
              <a:t>The Problem</a:t>
            </a:r>
            <a:endParaRPr lang="en-US" dirty="0">
              <a:cs typeface="ＭＳ Ｐゴシック"/>
            </a:endParaRPr>
          </a:p>
        </p:txBody>
      </p:sp>
      <p:sp>
        <p:nvSpPr>
          <p:cNvPr id="14339" name="Content Placeholder 2"/>
          <p:cNvSpPr>
            <a:spLocks noGrp="1"/>
          </p:cNvSpPr>
          <p:nvPr>
            <p:ph idx="4294967295"/>
          </p:nvPr>
        </p:nvSpPr>
        <p:spPr>
          <a:xfrm>
            <a:off x="381000" y="1679575"/>
            <a:ext cx="7848600" cy="1444625"/>
          </a:xfrm>
        </p:spPr>
        <p:txBody>
          <a:bodyPr/>
          <a:lstStyle/>
          <a:p>
            <a:pPr marL="0" indent="0" eaLnBrk="1" hangingPunct="1">
              <a:buNone/>
            </a:pPr>
            <a:r>
              <a:rPr lang="en-US" dirty="0" smtClean="0"/>
              <a:t>So </a:t>
            </a:r>
            <a:r>
              <a:rPr lang="en-US" dirty="0"/>
              <a:t>many </a:t>
            </a:r>
            <a:r>
              <a:rPr lang="en-US" dirty="0" smtClean="0"/>
              <a:t>daily </a:t>
            </a:r>
            <a:r>
              <a:rPr lang="en-US" dirty="0"/>
              <a:t>policy decisions </a:t>
            </a:r>
            <a:r>
              <a:rPr lang="en-US" dirty="0" smtClean="0"/>
              <a:t>made </a:t>
            </a:r>
            <a:r>
              <a:rPr lang="en-US" b="1" dirty="0">
                <a:solidFill>
                  <a:schemeClr val="accent1"/>
                </a:solidFill>
              </a:rPr>
              <a:t>outside of the health sector </a:t>
            </a:r>
            <a:r>
              <a:rPr lang="en-US" dirty="0" smtClean="0"/>
              <a:t>have </a:t>
            </a:r>
            <a:r>
              <a:rPr lang="en-US" dirty="0"/>
              <a:t>significant health implications that go </a:t>
            </a:r>
            <a:r>
              <a:rPr lang="en-US" dirty="0" smtClean="0"/>
              <a:t>unrecognized </a:t>
            </a:r>
            <a:r>
              <a:rPr lang="en-US" dirty="0"/>
              <a:t>because health is just not on the radar screens of decision makers</a:t>
            </a:r>
            <a:r>
              <a:rPr lang="en-US" sz="2800" dirty="0" smtClean="0"/>
              <a:t>.</a:t>
            </a:r>
          </a:p>
          <a:p>
            <a:pPr marL="0" indent="0" eaLnBrk="1" hangingPunct="1"/>
            <a:endParaRPr lang="en-US" sz="2400" dirty="0" smtClean="0"/>
          </a:p>
        </p:txBody>
      </p:sp>
      <p:pic>
        <p:nvPicPr>
          <p:cNvPr id="6150" name="Picture 6" descr="http://www.officialpsds.com/images/thumbs/SCALE-OF-JUSTICE-psd125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047" y="3124200"/>
            <a:ext cx="2997846" cy="345573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fc02.deviantart.net/fs70/i/2012/237/a/0/png_red_apple_by_paradise234-d5ccv8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707" y="5030686"/>
            <a:ext cx="1045893" cy="836714"/>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www.golkar.net/wp-content/uploads/2014/08/hamburg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981" y="4572000"/>
            <a:ext cx="957619" cy="71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47474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049" y="0"/>
            <a:ext cx="788615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2049" y="4495800"/>
            <a:ext cx="3024668" cy="2362200"/>
          </a:xfrm>
          <a:prstGeom prst="roundRect">
            <a:avLst/>
          </a:prstGeom>
          <a:solidFill>
            <a:srgbClr val="4A2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ounded Rectangle 3"/>
          <p:cNvSpPr/>
          <p:nvPr/>
        </p:nvSpPr>
        <p:spPr>
          <a:xfrm>
            <a:off x="693944" y="2590800"/>
            <a:ext cx="2590800" cy="914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Slide Number Placeholder 1"/>
          <p:cNvSpPr>
            <a:spLocks noGrp="1"/>
          </p:cNvSpPr>
          <p:nvPr>
            <p:ph type="sldNum" sz="quarter" idx="12"/>
          </p:nvPr>
        </p:nvSpPr>
        <p:spPr/>
        <p:txBody>
          <a:bodyPr/>
          <a:lstStyle/>
          <a:p>
            <a:fld id="{A53C36EA-99B7-174E-A5A5-09832546A913}"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3399266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adr.sagepub.com/content/23/2/259/F1.large.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93" l="0" r="100000">
                        <a14:foregroundMark x1="20000" y1="22781" x2="20000" y2="22781"/>
                        <a14:foregroundMark x1="7344" y1="61604" x2="7344" y2="61604"/>
                        <a14:foregroundMark x1="9531" y1="41283" x2="9531" y2="41283"/>
                        <a14:foregroundMark x1="29688" y1="16471" x2="29688" y2="16471"/>
                        <a14:foregroundMark x1="92891" y1="68663" x2="92891" y2="68663"/>
                        <a14:foregroundMark x1="94453" y1="58289" x2="94453" y2="58289"/>
                        <a14:backgroundMark x1="7031" y1="7594" x2="7031" y2="7594"/>
                      </a14:backgroundRemoval>
                    </a14:imgEffect>
                  </a14:imgLayer>
                </a14:imgProps>
              </a:ext>
              <a:ext uri="{28A0092B-C50C-407E-A947-70E740481C1C}">
                <a14:useLocalDpi xmlns:a14="http://schemas.microsoft.com/office/drawing/2010/main" val="0"/>
              </a:ext>
            </a:extLst>
          </a:blip>
          <a:srcRect/>
          <a:stretch>
            <a:fillRect/>
          </a:stretch>
        </p:blipFill>
        <p:spPr bwMode="auto">
          <a:xfrm>
            <a:off x="163082" y="990600"/>
            <a:ext cx="8241009" cy="6019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Social Determinants of </a:t>
            </a:r>
            <a:r>
              <a:rPr lang="en-US" dirty="0" smtClean="0"/>
              <a:t>Health</a:t>
            </a:r>
            <a:endParaRPr lang="en-US" dirty="0"/>
          </a:p>
        </p:txBody>
      </p:sp>
      <p:sp>
        <p:nvSpPr>
          <p:cNvPr id="4" name="TextBox 3"/>
          <p:cNvSpPr txBox="1"/>
          <p:nvPr/>
        </p:nvSpPr>
        <p:spPr>
          <a:xfrm>
            <a:off x="457200" y="6372653"/>
            <a:ext cx="5334000" cy="369332"/>
          </a:xfrm>
          <a:prstGeom prst="rect">
            <a:avLst/>
          </a:prstGeom>
          <a:noFill/>
        </p:spPr>
        <p:txBody>
          <a:bodyPr wrap="square" rtlCol="0">
            <a:spAutoFit/>
          </a:bodyPr>
          <a:lstStyle/>
          <a:p>
            <a:r>
              <a:rPr lang="en-US" dirty="0" smtClean="0">
                <a:solidFill>
                  <a:prstClr val="white"/>
                </a:solidFill>
              </a:rPr>
              <a:t>Source: Dahlgren and Whitehead, 1991</a:t>
            </a:r>
            <a:endParaRPr lang="en-US" dirty="0">
              <a:solidFill>
                <a:prstClr val="white"/>
              </a:solidFill>
            </a:endParaRPr>
          </a:p>
        </p:txBody>
      </p:sp>
    </p:spTree>
    <p:extLst>
      <p:ext uri="{BB962C8B-B14F-4D97-AF65-F5344CB8AC3E}">
        <p14:creationId xmlns:p14="http://schemas.microsoft.com/office/powerpoint/2010/main" val="126256953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and Health</a:t>
            </a:r>
            <a:endParaRPr lang="en-US" dirty="0"/>
          </a:p>
        </p:txBody>
      </p:sp>
      <p:sp>
        <p:nvSpPr>
          <p:cNvPr id="3" name="Content Placeholder 2"/>
          <p:cNvSpPr>
            <a:spLocks noGrp="1"/>
          </p:cNvSpPr>
          <p:nvPr>
            <p:ph idx="1"/>
          </p:nvPr>
        </p:nvSpPr>
        <p:spPr>
          <a:xfrm>
            <a:off x="228600" y="1371600"/>
            <a:ext cx="8229600" cy="4754563"/>
          </a:xfrm>
        </p:spPr>
        <p:txBody>
          <a:bodyPr>
            <a:normAutofit/>
          </a:bodyPr>
          <a:lstStyle/>
          <a:p>
            <a:r>
              <a:rPr lang="en-US" sz="2800" dirty="0" smtClean="0">
                <a:sym typeface="Wingdings" panose="05000000000000000000" pitchFamily="2" charset="2"/>
              </a:rPr>
              <a:t>Most Americans spend 2/3 of time at home.</a:t>
            </a:r>
          </a:p>
          <a:p>
            <a:r>
              <a:rPr lang="en-US" sz="2800" dirty="0" smtClean="0">
                <a:sym typeface="Wingdings" panose="05000000000000000000" pitchFamily="2" charset="2"/>
              </a:rPr>
              <a:t>Children especially vulnerable.</a:t>
            </a:r>
          </a:p>
          <a:p>
            <a:r>
              <a:rPr lang="en-US" sz="2800" dirty="0" smtClean="0">
                <a:sym typeface="Wingdings" panose="05000000000000000000" pitchFamily="2" charset="2"/>
              </a:rPr>
              <a:t>Evidence that housing is linked to health.</a:t>
            </a:r>
          </a:p>
          <a:p>
            <a:r>
              <a:rPr lang="en-US" sz="2800" dirty="0" smtClean="0">
                <a:sym typeface="Wingdings" panose="05000000000000000000" pitchFamily="2" charset="2"/>
              </a:rPr>
              <a:t>Poor quality housing  fires, infestations, mold, poor ventilation, lead paint, crowding, temperature extremes</a:t>
            </a:r>
            <a:endParaRPr lang="en-US" sz="2800" dirty="0" smtClean="0"/>
          </a:p>
          <a:p>
            <a:r>
              <a:rPr lang="en-US" sz="2800" dirty="0" smtClean="0"/>
              <a:t>Poor housing conditions </a:t>
            </a:r>
            <a:r>
              <a:rPr lang="en-US" sz="2800" dirty="0" smtClean="0">
                <a:sym typeface="Wingdings" panose="05000000000000000000" pitchFamily="2" charset="2"/>
              </a:rPr>
              <a:t> asthma, neurological disorders, injuries, mental health</a:t>
            </a:r>
          </a:p>
          <a:p>
            <a:r>
              <a:rPr lang="en-US" sz="2800" dirty="0" smtClean="0">
                <a:sym typeface="Wingdings" panose="05000000000000000000" pitchFamily="2" charset="2"/>
              </a:rPr>
              <a:t>Housing affordability also has implications for health.</a:t>
            </a:r>
          </a:p>
        </p:txBody>
      </p:sp>
    </p:spTree>
    <p:extLst>
      <p:ext uri="{BB962C8B-B14F-4D97-AF65-F5344CB8AC3E}">
        <p14:creationId xmlns:p14="http://schemas.microsoft.com/office/powerpoint/2010/main" val="179024279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 all Policies</a:t>
            </a:r>
            <a:endParaRPr lang="en-US" dirty="0"/>
          </a:p>
        </p:txBody>
      </p:sp>
      <p:sp>
        <p:nvSpPr>
          <p:cNvPr id="4" name="Rectangle 3"/>
          <p:cNvSpPr/>
          <p:nvPr/>
        </p:nvSpPr>
        <p:spPr>
          <a:xfrm>
            <a:off x="4939748" y="1481943"/>
            <a:ext cx="3124200" cy="3970318"/>
          </a:xfrm>
          <a:prstGeom prst="rect">
            <a:avLst/>
          </a:prstGeom>
        </p:spPr>
        <p:txBody>
          <a:bodyPr wrap="square">
            <a:spAutoFit/>
          </a:bodyPr>
          <a:lstStyle/>
          <a:p>
            <a:pPr algn="ctr">
              <a:defRPr/>
            </a:pPr>
            <a:r>
              <a:rPr lang="en-US" sz="2800" b="1" dirty="0">
                <a:solidFill>
                  <a:prstClr val="white"/>
                </a:solidFill>
                <a:cs typeface="Arial" pitchFamily="34" charset="0"/>
              </a:rPr>
              <a:t>A strategy that strengthens the link between health and other policies, creating a supportive environment that enables people to lead healthy lives.</a:t>
            </a:r>
          </a:p>
        </p:txBody>
      </p:sp>
      <p:pic>
        <p:nvPicPr>
          <p:cNvPr id="5" name="Picture 2" descr="http://www.casedetails.com/wp-content/uploads/2011/08/lin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2" y="1676400"/>
            <a:ext cx="4054413" cy="3581400"/>
          </a:xfrm>
          <a:prstGeom prst="rect">
            <a:avLst/>
          </a:prstGeom>
          <a:noFill/>
          <a:ln w="76200">
            <a:solidFill>
              <a:schemeClr val="accent1">
                <a:lumMod val="75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26123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344" y="6271057"/>
            <a:ext cx="3715312" cy="369332"/>
          </a:xfrm>
          <a:prstGeom prst="rect">
            <a:avLst/>
          </a:prstGeom>
          <a:noFill/>
        </p:spPr>
        <p:txBody>
          <a:bodyPr wrap="none" rtlCol="0">
            <a:spAutoFit/>
          </a:bodyPr>
          <a:lstStyle/>
          <a:p>
            <a:r>
              <a:rPr lang="en-US" dirty="0" smtClean="0">
                <a:solidFill>
                  <a:prstClr val="white"/>
                </a:solidFill>
              </a:rPr>
              <a:t>Courtesy of the Health Impact Project</a:t>
            </a:r>
            <a:endParaRPr lang="en-US" dirty="0">
              <a:solidFill>
                <a:prstClr val="white"/>
              </a:solidFill>
            </a:endParaRPr>
          </a:p>
        </p:txBody>
      </p:sp>
      <p:sp>
        <p:nvSpPr>
          <p:cNvPr id="4" name="Title 3"/>
          <p:cNvSpPr>
            <a:spLocks noGrp="1"/>
          </p:cNvSpPr>
          <p:nvPr>
            <p:ph type="title"/>
          </p:nvPr>
        </p:nvSpPr>
        <p:spPr/>
        <p:txBody>
          <a:bodyPr/>
          <a:lstStyle/>
          <a:p>
            <a:r>
              <a:rPr lang="en-US" dirty="0" smtClean="0"/>
              <a:t>Health Impact Assessment is…</a:t>
            </a:r>
            <a:endParaRPr lang="en-US" dirty="0"/>
          </a:p>
        </p:txBody>
      </p:sp>
      <p:sp>
        <p:nvSpPr>
          <p:cNvPr id="5" name="Content Placeholder 4"/>
          <p:cNvSpPr>
            <a:spLocks noGrp="1"/>
          </p:cNvSpPr>
          <p:nvPr>
            <p:ph idx="1"/>
          </p:nvPr>
        </p:nvSpPr>
        <p:spPr>
          <a:xfrm>
            <a:off x="457200" y="1905000"/>
            <a:ext cx="7620000" cy="4800600"/>
          </a:xfrm>
        </p:spPr>
        <p:txBody>
          <a:bodyPr/>
          <a:lstStyle/>
          <a:p>
            <a:pPr>
              <a:spcBef>
                <a:spcPts val="0"/>
              </a:spcBef>
              <a:spcAft>
                <a:spcPts val="1800"/>
              </a:spcAft>
            </a:pPr>
            <a:r>
              <a:rPr lang="en-US" sz="2400" b="1" dirty="0">
                <a:solidFill>
                  <a:schemeClr val="accent3"/>
                </a:solidFill>
              </a:rPr>
              <a:t>Predicts</a:t>
            </a:r>
            <a:r>
              <a:rPr lang="en-US" sz="2400" dirty="0"/>
              <a:t> anticipated health </a:t>
            </a:r>
            <a:r>
              <a:rPr lang="en-US" sz="2400" dirty="0" smtClean="0"/>
              <a:t>outcomes</a:t>
            </a:r>
          </a:p>
          <a:p>
            <a:pPr>
              <a:spcBef>
                <a:spcPts val="0"/>
              </a:spcBef>
              <a:spcAft>
                <a:spcPts val="1800"/>
              </a:spcAft>
            </a:pPr>
            <a:r>
              <a:rPr lang="en-US" sz="2400" b="1" dirty="0" smtClean="0">
                <a:solidFill>
                  <a:schemeClr val="accent3"/>
                </a:solidFill>
              </a:rPr>
              <a:t>Recommends</a:t>
            </a:r>
            <a:r>
              <a:rPr lang="en-US" sz="2400" dirty="0" smtClean="0"/>
              <a:t> </a:t>
            </a:r>
            <a:r>
              <a:rPr lang="en-US" sz="2400" dirty="0"/>
              <a:t>balanced, well-informed </a:t>
            </a:r>
            <a:r>
              <a:rPr lang="en-US" sz="2400" dirty="0" smtClean="0"/>
              <a:t>decisions</a:t>
            </a:r>
          </a:p>
          <a:p>
            <a:pPr>
              <a:spcBef>
                <a:spcPts val="0"/>
              </a:spcBef>
              <a:spcAft>
                <a:spcPts val="1800"/>
              </a:spcAft>
            </a:pPr>
            <a:r>
              <a:rPr lang="en-US" sz="2400" dirty="0" smtClean="0"/>
              <a:t>Weigh</a:t>
            </a:r>
            <a:r>
              <a:rPr lang="en-US" sz="2400" b="1" dirty="0" smtClean="0">
                <a:solidFill>
                  <a:schemeClr val="accent3"/>
                </a:solidFill>
              </a:rPr>
              <a:t> trade-offs</a:t>
            </a:r>
            <a:r>
              <a:rPr lang="en-US" sz="2400" b="1" dirty="0" smtClean="0"/>
              <a:t>,</a:t>
            </a:r>
            <a:r>
              <a:rPr lang="en-US" sz="2400" b="1" dirty="0" smtClean="0">
                <a:solidFill>
                  <a:schemeClr val="accent3"/>
                </a:solidFill>
              </a:rPr>
              <a:t> </a:t>
            </a:r>
            <a:r>
              <a:rPr lang="en-US" sz="2400" dirty="0" smtClean="0"/>
              <a:t>direct </a:t>
            </a:r>
            <a:r>
              <a:rPr lang="en-US" sz="2400" dirty="0"/>
              <a:t>and indirect health </a:t>
            </a:r>
            <a:r>
              <a:rPr lang="en-US" sz="2400" dirty="0" smtClean="0"/>
              <a:t>impacts</a:t>
            </a:r>
          </a:p>
          <a:p>
            <a:pPr>
              <a:spcBef>
                <a:spcPts val="0"/>
              </a:spcBef>
              <a:spcAft>
                <a:spcPts val="1800"/>
              </a:spcAft>
            </a:pPr>
            <a:r>
              <a:rPr lang="en-US" sz="2400" dirty="0" smtClean="0"/>
              <a:t>Includes </a:t>
            </a:r>
            <a:r>
              <a:rPr lang="en-US" sz="2400" dirty="0"/>
              <a:t>strong </a:t>
            </a:r>
            <a:r>
              <a:rPr lang="en-US" sz="2400" b="1" dirty="0">
                <a:solidFill>
                  <a:schemeClr val="accent3"/>
                </a:solidFill>
              </a:rPr>
              <a:t>engagement of community</a:t>
            </a:r>
            <a:r>
              <a:rPr lang="en-US" sz="2400" dirty="0"/>
              <a:t>, business, decision-making body</a:t>
            </a:r>
          </a:p>
          <a:p>
            <a:endParaRPr lang="en-US" dirty="0"/>
          </a:p>
        </p:txBody>
      </p:sp>
      <p:sp>
        <p:nvSpPr>
          <p:cNvPr id="6" name="Rectangle 5"/>
          <p:cNvSpPr/>
          <p:nvPr/>
        </p:nvSpPr>
        <p:spPr>
          <a:xfrm>
            <a:off x="493060" y="1066800"/>
            <a:ext cx="598394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sz="2400" dirty="0">
                <a:solidFill>
                  <a:prstClr val="white"/>
                </a:solidFill>
              </a:rPr>
              <a:t>…a structured, but flexible, process that</a:t>
            </a:r>
          </a:p>
        </p:txBody>
      </p:sp>
      <p:pic>
        <p:nvPicPr>
          <p:cNvPr id="7170" name="Picture 2" descr="C:\Users\swedberg\AppData\Local\Microsoft\Windows\Temporary Internet Files\Content.IE5\HQIUS3W4\MC9003702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0726" y="4800600"/>
            <a:ext cx="1503274" cy="181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04566"/>
      </p:ext>
    </p:extLst>
  </p:cSld>
  <p:clrMapOvr>
    <a:masterClrMapping/>
  </p:clrMapOvr>
  <p:transition spd="slow">
    <p:wipe/>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_rels/theme11.xml.rels><?xml version="1.0" encoding="UTF-8" standalone="yes"?>
<Relationships xmlns="http://schemas.openxmlformats.org/package/2006/relationships"><Relationship Id="rId1" Type="http://schemas.openxmlformats.org/officeDocument/2006/relationships/image" Target="../media/image7.jpeg"/></Relationships>
</file>

<file path=ppt/theme/_rels/theme13.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Adjacency">
  <a:themeElements>
    <a:clrScheme name="Custom 1">
      <a:dk1>
        <a:sysClr val="windowText" lastClr="000000"/>
      </a:dk1>
      <a:lt1>
        <a:sysClr val="window" lastClr="FFFFFF"/>
      </a:lt1>
      <a:dk2>
        <a:srgbClr val="3359AF"/>
      </a:dk2>
      <a:lt2>
        <a:srgbClr val="00ADDC"/>
      </a:lt2>
      <a:accent1>
        <a:srgbClr val="FEB80A"/>
      </a:accent1>
      <a:accent2>
        <a:srgbClr val="6531F7"/>
      </a:accent2>
      <a:accent3>
        <a:srgbClr val="F6D408"/>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1.xml><?xml version="1.0" encoding="utf-8"?>
<a:theme xmlns:a="http://schemas.openxmlformats.org/drawingml/2006/main" name="5_Adjacency">
  <a:themeElements>
    <a:clrScheme name="Custom 1">
      <a:dk1>
        <a:sysClr val="windowText" lastClr="000000"/>
      </a:dk1>
      <a:lt1>
        <a:sysClr val="window" lastClr="FFFFFF"/>
      </a:lt1>
      <a:dk2>
        <a:srgbClr val="3359AF"/>
      </a:dk2>
      <a:lt2>
        <a:srgbClr val="00ADDC"/>
      </a:lt2>
      <a:accent1>
        <a:srgbClr val="FEB80A"/>
      </a:accent1>
      <a:accent2>
        <a:srgbClr val="6531F7"/>
      </a:accent2>
      <a:accent3>
        <a:srgbClr val="F6D408"/>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Adjacency">
  <a:themeElements>
    <a:clrScheme name="Custom 1">
      <a:dk1>
        <a:sysClr val="windowText" lastClr="000000"/>
      </a:dk1>
      <a:lt1>
        <a:sysClr val="window" lastClr="FFFFFF"/>
      </a:lt1>
      <a:dk2>
        <a:srgbClr val="3359AF"/>
      </a:dk2>
      <a:lt2>
        <a:srgbClr val="00ADDC"/>
      </a:lt2>
      <a:accent1>
        <a:srgbClr val="FEB80A"/>
      </a:accent1>
      <a:accent2>
        <a:srgbClr val="6531F7"/>
      </a:accent2>
      <a:accent3>
        <a:srgbClr val="F6D408"/>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HPC common 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HPC common 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Blank Presentati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djacency">
  <a:themeElements>
    <a:clrScheme name="Custom 1">
      <a:dk1>
        <a:sysClr val="windowText" lastClr="000000"/>
      </a:dk1>
      <a:lt1>
        <a:sysClr val="window" lastClr="FFFFFF"/>
      </a:lt1>
      <a:dk2>
        <a:srgbClr val="3359AF"/>
      </a:dk2>
      <a:lt2>
        <a:srgbClr val="00ADDC"/>
      </a:lt2>
      <a:accent1>
        <a:srgbClr val="FEB80A"/>
      </a:accent1>
      <a:accent2>
        <a:srgbClr val="6531F7"/>
      </a:accent2>
      <a:accent3>
        <a:srgbClr val="F6D408"/>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9.xml><?xml version="1.0" encoding="utf-8"?>
<a:theme xmlns:a="http://schemas.openxmlformats.org/drawingml/2006/main" name="1_Adjacency">
  <a:themeElements>
    <a:clrScheme name="Custom 1">
      <a:dk1>
        <a:sysClr val="windowText" lastClr="000000"/>
      </a:dk1>
      <a:lt1>
        <a:sysClr val="window" lastClr="FFFFFF"/>
      </a:lt1>
      <a:dk2>
        <a:srgbClr val="3359AF"/>
      </a:dk2>
      <a:lt2>
        <a:srgbClr val="00ADDC"/>
      </a:lt2>
      <a:accent1>
        <a:srgbClr val="FEB80A"/>
      </a:accent1>
      <a:accent2>
        <a:srgbClr val="6531F7"/>
      </a:accent2>
      <a:accent3>
        <a:srgbClr val="F6D408"/>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8718</TotalTime>
  <Words>2401</Words>
  <Application>Microsoft Office PowerPoint</Application>
  <PresentationFormat>On-screen Show (4:3)</PresentationFormat>
  <Paragraphs>204</Paragraphs>
  <Slides>19</Slides>
  <Notes>16</Notes>
  <HiddenSlides>1</HiddenSlides>
  <MMClips>0</MMClips>
  <ScaleCrop>false</ScaleCrop>
  <HeadingPairs>
    <vt:vector size="4" baseType="variant">
      <vt:variant>
        <vt:lpstr>Theme</vt:lpstr>
      </vt:variant>
      <vt:variant>
        <vt:i4>13</vt:i4>
      </vt:variant>
      <vt:variant>
        <vt:lpstr>Slide Titles</vt:lpstr>
      </vt:variant>
      <vt:variant>
        <vt:i4>19</vt:i4>
      </vt:variant>
    </vt:vector>
  </HeadingPairs>
  <TitlesOfParts>
    <vt:vector size="32" baseType="lpstr">
      <vt:lpstr>1_Office Theme</vt:lpstr>
      <vt:lpstr>Blank Presentation</vt:lpstr>
      <vt:lpstr>3_Office Theme</vt:lpstr>
      <vt:lpstr>1_Blank Presentation</vt:lpstr>
      <vt:lpstr>2_Office Theme</vt:lpstr>
      <vt:lpstr>5_Office Theme</vt:lpstr>
      <vt:lpstr>4_Blank Presentation</vt:lpstr>
      <vt:lpstr>Adjacency</vt:lpstr>
      <vt:lpstr>1_Adjacency</vt:lpstr>
      <vt:lpstr>2_Adjacency</vt:lpstr>
      <vt:lpstr>5_Adjacency</vt:lpstr>
      <vt:lpstr>1_Default Design</vt:lpstr>
      <vt:lpstr>3_Adjacency</vt:lpstr>
      <vt:lpstr>Health Impact Assessment and Health in All Policies Incorporating Health into Planning and Policy Decisions in New Jersey</vt:lpstr>
      <vt:lpstr>Planning Healthy Communities Initiative (PHCI) </vt:lpstr>
      <vt:lpstr>PowerPoint Presentation</vt:lpstr>
      <vt:lpstr>The Problem</vt:lpstr>
      <vt:lpstr>PowerPoint Presentation</vt:lpstr>
      <vt:lpstr>Social Determinants of Health</vt:lpstr>
      <vt:lpstr>Housing and Health</vt:lpstr>
      <vt:lpstr>Health in all Policies</vt:lpstr>
      <vt:lpstr>Health Impact Assessment is…</vt:lpstr>
      <vt:lpstr>Decision Making that Can Benefit from Health Impact Assessment</vt:lpstr>
      <vt:lpstr>Findings/Impact of Housing HIA’s in US</vt:lpstr>
      <vt:lpstr>PowerPoint Presentation</vt:lpstr>
      <vt:lpstr>PHCI HIA &amp; HiAP Examples</vt:lpstr>
      <vt:lpstr>Middlesex Greenway HIA –  Positive Impacts </vt:lpstr>
      <vt:lpstr>What difference can HIA make? </vt:lpstr>
      <vt:lpstr>Challenges…</vt:lpstr>
      <vt:lpstr>PHCI Facilitated Discussions: State Health Improvement Plan </vt:lpstr>
      <vt:lpstr>What we heard recently</vt:lpstr>
      <vt:lpstr>PowerPoint Presentation</vt:lpstr>
    </vt:vector>
  </TitlesOfParts>
  <Company>GSU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MN HIA Webinar</dc:title>
  <dc:creator>JDills</dc:creator>
  <cp:lastModifiedBy>Karen</cp:lastModifiedBy>
  <cp:revision>239</cp:revision>
  <cp:lastPrinted>2015-10-07T22:38:15Z</cp:lastPrinted>
  <dcterms:created xsi:type="dcterms:W3CDTF">2013-01-25T15:40:20Z</dcterms:created>
  <dcterms:modified xsi:type="dcterms:W3CDTF">2018-07-31T12:52:13Z</dcterms:modified>
</cp:coreProperties>
</file>